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4" r:id="rId5"/>
    <p:sldId id="259" r:id="rId6"/>
    <p:sldId id="273" r:id="rId7"/>
    <p:sldId id="271" r:id="rId8"/>
    <p:sldId id="272" r:id="rId9"/>
    <p:sldId id="263" r:id="rId10"/>
    <p:sldId id="269" r:id="rId11"/>
    <p:sldId id="262" r:id="rId12"/>
    <p:sldId id="260" r:id="rId13"/>
    <p:sldId id="26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D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5133" autoAdjust="0"/>
  </p:normalViewPr>
  <p:slideViewPr>
    <p:cSldViewPr>
      <p:cViewPr varScale="1">
        <p:scale>
          <a:sx n="92" d="100"/>
          <a:sy n="92" d="100"/>
        </p:scale>
        <p:origin x="13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72;&#1103;\&#1076;&#1083;&#1103;%20&#1088;&#1072;&#1073;&#1086;&#1090;&#1099;%20&#1074;%20&#1053;&#1043;&#1040;&#1057;&#1059;%20(&#1057;&#1080;&#1073;&#1057;&#1090;&#1088;&#1048;&#1085;)\&#1055;&#1091;&#1073;&#1083;&#1080;&#1082;&#1072;&#1094;&#1080;&#1080;\&#1050;&#1086;&#1085;&#1092;&#1077;&#1088;&#1077;&#1085;&#1094;&#1080;&#1080;\&#1058;&#1086;&#1084;&#1089;&#1082;%202016\&#1051;&#1080;&#1089;&#1090;%20Microsoft%20Office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72;&#1103;\&#1076;&#1083;&#1103;%20&#1088;&#1072;&#1073;&#1086;&#1090;&#1099;%20&#1074;%20&#1053;&#1043;&#1040;&#1057;&#1059;%20(&#1057;&#1080;&#1073;&#1057;&#1090;&#1088;&#1048;&#1085;)\&#1055;&#1091;&#1073;&#1083;&#1080;&#1082;&#1072;&#1094;&#1080;&#1080;\&#1050;&#1086;&#1085;&#1092;&#1077;&#1088;&#1077;&#1085;&#1094;&#1080;&#1080;\&#1058;&#1086;&#1084;&#1089;&#1082;%202016\&#1051;&#1080;&#1089;&#1090;%20Microsoft%20Office%20Exce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72;&#1103;\&#1076;&#1083;&#1103;%20&#1088;&#1072;&#1073;&#1086;&#1090;&#1099;%20&#1074;%20&#1053;&#1043;&#1040;&#1057;&#1059;%20(&#1057;&#1080;&#1073;&#1057;&#1090;&#1088;&#1048;&#1085;)\&#1055;&#1091;&#1073;&#1083;&#1080;&#1082;&#1072;&#1094;&#1080;&#1080;\&#1050;&#1086;&#1085;&#1092;&#1077;&#1088;&#1077;&#1085;&#1094;&#1080;&#1080;\&#1058;&#1086;&#1084;&#1089;&#1082;%202016\&#1051;&#1080;&#1089;&#1090;%20Microsoft%20Office%20Exce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6;&#1072;&#1073;&#1086;&#1095;&#1072;&#1103;\&#1076;&#1083;&#1103;%20&#1088;&#1072;&#1073;&#1086;&#1090;&#1099;%20&#1074;%20&#1053;&#1043;&#1040;&#1057;&#1059;%20(&#1057;&#1080;&#1073;&#1057;&#1090;&#1088;&#1048;&#1085;)\&#1055;&#1091;&#1073;&#1083;&#1080;&#1082;&#1072;&#1094;&#1080;&#1080;\&#1050;&#1086;&#1085;&#1092;&#1077;&#1088;&#1077;&#1085;&#1094;&#1080;&#1080;\&#1058;&#1086;&#1084;&#1089;&#1082;%202016\&#1051;&#1080;&#1089;&#1090;%20Microsoft%20Office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'Лист1 (2)'!$B$4</c:f>
              <c:strCache>
                <c:ptCount val="1"/>
                <c:pt idx="0">
                  <c:v>Бирнингем
(Великобритания)</c:v>
                </c:pt>
              </c:strCache>
            </c:strRef>
          </c:tx>
          <c:invertIfNegative val="0"/>
          <c:cat>
            <c:strLit>
              <c:ptCount val="1"/>
              <c:pt idx="0">
                <c:v>Зольность</c:v>
              </c:pt>
            </c:strLit>
          </c:cat>
          <c:val>
            <c:numRef>
              <c:f>'Лист1 (2)'!$B$3</c:f>
              <c:numCache>
                <c:formatCode>#,##0</c:formatCode>
                <c:ptCount val="1"/>
                <c:pt idx="0">
                  <c:v>16000</c:v>
                </c:pt>
              </c:numCache>
            </c:numRef>
          </c:val>
        </c:ser>
        <c:ser>
          <c:idx val="1"/>
          <c:order val="1"/>
          <c:tx>
            <c:strRef>
              <c:f>'Лист1 (2)'!$C$4</c:f>
              <c:strCache>
                <c:ptCount val="1"/>
                <c:pt idx="0">
                  <c:v>Новосибирск,
комитет охраны окружающей среды</c:v>
                </c:pt>
              </c:strCache>
            </c:strRef>
          </c:tx>
          <c:invertIfNegative val="0"/>
          <c:cat>
            <c:strLit>
              <c:ptCount val="1"/>
              <c:pt idx="0">
                <c:v>Зольность</c:v>
              </c:pt>
            </c:strLit>
          </c:cat>
          <c:val>
            <c:numRef>
              <c:f>'Лист1 (2)'!$C$3</c:f>
              <c:numCache>
                <c:formatCode>#,##0</c:formatCode>
                <c:ptCount val="1"/>
                <c:pt idx="0">
                  <c:v>14000</c:v>
                </c:pt>
              </c:numCache>
            </c:numRef>
          </c:val>
        </c:ser>
        <c:ser>
          <c:idx val="2"/>
          <c:order val="2"/>
          <c:tx>
            <c:strRef>
              <c:f>'Лист1 (2)'!$D$4</c:f>
              <c:strCache>
                <c:ptCount val="1"/>
                <c:pt idx="0">
                  <c:v>Новосибирск,
теоретический расчет</c:v>
                </c:pt>
              </c:strCache>
            </c:strRef>
          </c:tx>
          <c:invertIfNegative val="0"/>
          <c:cat>
            <c:strLit>
              <c:ptCount val="1"/>
              <c:pt idx="0">
                <c:v>Зольность</c:v>
              </c:pt>
            </c:strLit>
          </c:cat>
          <c:val>
            <c:numRef>
              <c:f>'Лист1 (2)'!$D$3</c:f>
              <c:numCache>
                <c:formatCode>#,##0</c:formatCode>
                <c:ptCount val="1"/>
                <c:pt idx="0">
                  <c:v>20000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884239120"/>
        <c:axId val="-1884243472"/>
        <c:axId val="0"/>
      </c:bar3DChart>
      <c:catAx>
        <c:axId val="-188423912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-1884243472"/>
        <c:crosses val="autoZero"/>
        <c:auto val="1"/>
        <c:lblAlgn val="ctr"/>
        <c:lblOffset val="100"/>
        <c:noMultiLvlLbl val="0"/>
      </c:catAx>
      <c:valAx>
        <c:axId val="-188424347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-18842391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43786171284436"/>
          <c:y val="4.9626316565918913E-2"/>
          <c:w val="0.31672881351185123"/>
          <c:h val="0.90074713920675453"/>
        </c:manualLayout>
      </c:layout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Стандарты</a:t>
            </a:r>
            <a:r>
              <a:rPr lang="ru-RU" baseline="0" dirty="0" smtClean="0"/>
              <a:t> </a:t>
            </a:r>
            <a:r>
              <a:rPr lang="ru-RU" baseline="0" dirty="0"/>
              <a:t>Евросоюза</a:t>
            </a:r>
          </a:p>
          <a:p>
            <a:pPr>
              <a:defRPr/>
            </a:pPr>
            <a:r>
              <a:rPr lang="ru-RU" baseline="0" dirty="0"/>
              <a:t> </a:t>
            </a:r>
            <a:r>
              <a:rPr lang="en-US" baseline="0" dirty="0"/>
              <a:t>I </a:t>
            </a:r>
            <a:r>
              <a:rPr lang="ru-RU" baseline="0" dirty="0"/>
              <a:t>класс дизельные</a:t>
            </a:r>
            <a:endParaRPr lang="ru-RU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дома!$D$6</c:f>
              <c:strCache>
                <c:ptCount val="1"/>
                <c:pt idx="0">
                  <c:v>СО</c:v>
                </c:pt>
              </c:strCache>
            </c:strRef>
          </c:tx>
          <c:invertIfNegative val="0"/>
          <c:cat>
            <c:strRef>
              <c:f>дома!$C$7:$C$12</c:f>
              <c:strCache>
                <c:ptCount val="6"/>
                <c:pt idx="0">
                  <c:v>Euro 1, 1994</c:v>
                </c:pt>
                <c:pt idx="1">
                  <c:v>Euro 2, 1998</c:v>
                </c:pt>
                <c:pt idx="2">
                  <c:v>Euro 3, 2000</c:v>
                </c:pt>
                <c:pt idx="3">
                  <c:v>Euro 4, 2005</c:v>
                </c:pt>
                <c:pt idx="4">
                  <c:v>Euro 5, 2009</c:v>
                </c:pt>
                <c:pt idx="5">
                  <c:v>Euro 6, 2014</c:v>
                </c:pt>
              </c:strCache>
            </c:strRef>
          </c:cat>
          <c:val>
            <c:numRef>
              <c:f>дома!$D$7:$D$12</c:f>
              <c:numCache>
                <c:formatCode>0.00</c:formatCode>
                <c:ptCount val="6"/>
                <c:pt idx="0">
                  <c:v>2.72</c:v>
                </c:pt>
                <c:pt idx="1">
                  <c:v>1</c:v>
                </c:pt>
                <c:pt idx="2">
                  <c:v>0.64</c:v>
                </c:pt>
                <c:pt idx="3">
                  <c:v>0.5</c:v>
                </c:pt>
                <c:pt idx="4">
                  <c:v>0.5</c:v>
                </c:pt>
                <c:pt idx="5">
                  <c:v>0.5</c:v>
                </c:pt>
              </c:numCache>
            </c:numRef>
          </c:val>
        </c:ser>
        <c:ser>
          <c:idx val="1"/>
          <c:order val="1"/>
          <c:tx>
            <c:strRef>
              <c:f>дома!$E$6</c:f>
              <c:strCache>
                <c:ptCount val="1"/>
                <c:pt idx="0">
                  <c:v>CH+NOx</c:v>
                </c:pt>
              </c:strCache>
            </c:strRef>
          </c:tx>
          <c:invertIfNegative val="0"/>
          <c:cat>
            <c:strRef>
              <c:f>дома!$C$7:$C$12</c:f>
              <c:strCache>
                <c:ptCount val="6"/>
                <c:pt idx="0">
                  <c:v>Euro 1, 1994</c:v>
                </c:pt>
                <c:pt idx="1">
                  <c:v>Euro 2, 1998</c:v>
                </c:pt>
                <c:pt idx="2">
                  <c:v>Euro 3, 2000</c:v>
                </c:pt>
                <c:pt idx="3">
                  <c:v>Euro 4, 2005</c:v>
                </c:pt>
                <c:pt idx="4">
                  <c:v>Euro 5, 2009</c:v>
                </c:pt>
                <c:pt idx="5">
                  <c:v>Euro 6, 2014</c:v>
                </c:pt>
              </c:strCache>
            </c:strRef>
          </c:cat>
          <c:val>
            <c:numRef>
              <c:f>дома!$E$7:$E$12</c:f>
              <c:numCache>
                <c:formatCode>0.00</c:formatCode>
                <c:ptCount val="6"/>
                <c:pt idx="0">
                  <c:v>0.97</c:v>
                </c:pt>
                <c:pt idx="1">
                  <c:v>0.7</c:v>
                </c:pt>
                <c:pt idx="2">
                  <c:v>0.56000000000000005</c:v>
                </c:pt>
                <c:pt idx="3">
                  <c:v>0.3</c:v>
                </c:pt>
                <c:pt idx="4">
                  <c:v>0.23</c:v>
                </c:pt>
                <c:pt idx="5">
                  <c:v>0.17</c:v>
                </c:pt>
              </c:numCache>
            </c:numRef>
          </c:val>
        </c:ser>
        <c:ser>
          <c:idx val="2"/>
          <c:order val="2"/>
          <c:tx>
            <c:strRef>
              <c:f>дома!$F$6</c:f>
              <c:strCache>
                <c:ptCount val="1"/>
                <c:pt idx="0">
                  <c:v>NOx</c:v>
                </c:pt>
              </c:strCache>
            </c:strRef>
          </c:tx>
          <c:invertIfNegative val="0"/>
          <c:cat>
            <c:strRef>
              <c:f>дома!$C$7:$C$12</c:f>
              <c:strCache>
                <c:ptCount val="6"/>
                <c:pt idx="0">
                  <c:v>Euro 1, 1994</c:v>
                </c:pt>
                <c:pt idx="1">
                  <c:v>Euro 2, 1998</c:v>
                </c:pt>
                <c:pt idx="2">
                  <c:v>Euro 3, 2000</c:v>
                </c:pt>
                <c:pt idx="3">
                  <c:v>Euro 4, 2005</c:v>
                </c:pt>
                <c:pt idx="4">
                  <c:v>Euro 5, 2009</c:v>
                </c:pt>
                <c:pt idx="5">
                  <c:v>Euro 6, 2014</c:v>
                </c:pt>
              </c:strCache>
            </c:strRef>
          </c:cat>
          <c:val>
            <c:numRef>
              <c:f>дома!$F$7:$F$12</c:f>
              <c:numCache>
                <c:formatCode>0.00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0.5</c:v>
                </c:pt>
                <c:pt idx="3">
                  <c:v>0.25</c:v>
                </c:pt>
                <c:pt idx="4">
                  <c:v>0.18</c:v>
                </c:pt>
                <c:pt idx="5">
                  <c:v>0.08</c:v>
                </c:pt>
              </c:numCache>
            </c:numRef>
          </c:val>
        </c:ser>
        <c:ser>
          <c:idx val="3"/>
          <c:order val="3"/>
          <c:tx>
            <c:strRef>
              <c:f>дома!$G$6</c:f>
              <c:strCache>
                <c:ptCount val="1"/>
                <c:pt idx="0">
                  <c:v>Сажа</c:v>
                </c:pt>
              </c:strCache>
            </c:strRef>
          </c:tx>
          <c:invertIfNegative val="0"/>
          <c:cat>
            <c:strRef>
              <c:f>дома!$C$7:$C$12</c:f>
              <c:strCache>
                <c:ptCount val="6"/>
                <c:pt idx="0">
                  <c:v>Euro 1, 1994</c:v>
                </c:pt>
                <c:pt idx="1">
                  <c:v>Euro 2, 1998</c:v>
                </c:pt>
                <c:pt idx="2">
                  <c:v>Euro 3, 2000</c:v>
                </c:pt>
                <c:pt idx="3">
                  <c:v>Euro 4, 2005</c:v>
                </c:pt>
                <c:pt idx="4">
                  <c:v>Euro 5, 2009</c:v>
                </c:pt>
                <c:pt idx="5">
                  <c:v>Euro 6, 2014</c:v>
                </c:pt>
              </c:strCache>
            </c:strRef>
          </c:cat>
          <c:val>
            <c:numRef>
              <c:f>дома!$G$7:$G$12</c:f>
              <c:numCache>
                <c:formatCode>General</c:formatCode>
                <c:ptCount val="6"/>
                <c:pt idx="0">
                  <c:v>0.14000000000000001</c:v>
                </c:pt>
                <c:pt idx="1">
                  <c:v>0.08</c:v>
                </c:pt>
                <c:pt idx="2" formatCode="0.00">
                  <c:v>0.05</c:v>
                </c:pt>
                <c:pt idx="3" formatCode="0.00">
                  <c:v>2.5000000000000001E-2</c:v>
                </c:pt>
                <c:pt idx="4" formatCode="0.000">
                  <c:v>5.0000000000000001E-3</c:v>
                </c:pt>
                <c:pt idx="5" formatCode="0.000">
                  <c:v>5.0000000000000001E-3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84241296"/>
        <c:axId val="-1884240208"/>
      </c:barChart>
      <c:catAx>
        <c:axId val="-1884241296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-1884240208"/>
        <c:crosses val="autoZero"/>
        <c:auto val="1"/>
        <c:lblAlgn val="ctr"/>
        <c:lblOffset val="100"/>
        <c:noMultiLvlLbl val="0"/>
      </c:catAx>
      <c:valAx>
        <c:axId val="-1884240208"/>
        <c:scaling>
          <c:orientation val="minMax"/>
        </c:scaling>
        <c:delete val="0"/>
        <c:axPos val="b"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-18842412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Стандарты </a:t>
            </a:r>
            <a:r>
              <a:rPr lang="ru-RU" dirty="0"/>
              <a:t>Евросоюза</a:t>
            </a:r>
          </a:p>
          <a:p>
            <a:pPr>
              <a:defRPr/>
            </a:pPr>
            <a:r>
              <a:rPr lang="en-US" dirty="0" smtClean="0"/>
              <a:t>I</a:t>
            </a:r>
            <a:r>
              <a:rPr lang="ru-RU" baseline="0" dirty="0" smtClean="0"/>
              <a:t> </a:t>
            </a:r>
            <a:r>
              <a:rPr lang="ru-RU" baseline="0" dirty="0"/>
              <a:t>класс бензиновые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дома!$K$6</c:f>
              <c:strCache>
                <c:ptCount val="1"/>
                <c:pt idx="0">
                  <c:v>СО</c:v>
                </c:pt>
              </c:strCache>
            </c:strRef>
          </c:tx>
          <c:invertIfNegative val="0"/>
          <c:cat>
            <c:strRef>
              <c:f>дома!$J$7:$J$12</c:f>
              <c:strCache>
                <c:ptCount val="6"/>
                <c:pt idx="0">
                  <c:v>Euro 1, 1994</c:v>
                </c:pt>
                <c:pt idx="1">
                  <c:v>Euro 2, 1998</c:v>
                </c:pt>
                <c:pt idx="2">
                  <c:v>Euro 3, 2000</c:v>
                </c:pt>
                <c:pt idx="3">
                  <c:v>Euro 4, 2005</c:v>
                </c:pt>
                <c:pt idx="4">
                  <c:v>Euro 5, 2009</c:v>
                </c:pt>
                <c:pt idx="5">
                  <c:v>Euro 6, 2014</c:v>
                </c:pt>
              </c:strCache>
            </c:strRef>
          </c:cat>
          <c:val>
            <c:numRef>
              <c:f>дома!$K$7:$K$12</c:f>
              <c:numCache>
                <c:formatCode>0.00</c:formatCode>
                <c:ptCount val="6"/>
                <c:pt idx="0">
                  <c:v>2.72</c:v>
                </c:pt>
                <c:pt idx="1">
                  <c:v>2.5</c:v>
                </c:pt>
                <c:pt idx="2">
                  <c:v>2.2999999999999998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дома!$L$6</c:f>
              <c:strCache>
                <c:ptCount val="1"/>
                <c:pt idx="0">
                  <c:v>CH+NOx</c:v>
                </c:pt>
              </c:strCache>
            </c:strRef>
          </c:tx>
          <c:invertIfNegative val="0"/>
          <c:cat>
            <c:strRef>
              <c:f>дома!$J$7:$J$12</c:f>
              <c:strCache>
                <c:ptCount val="6"/>
                <c:pt idx="0">
                  <c:v>Euro 1, 1994</c:v>
                </c:pt>
                <c:pt idx="1">
                  <c:v>Euro 2, 1998</c:v>
                </c:pt>
                <c:pt idx="2">
                  <c:v>Euro 3, 2000</c:v>
                </c:pt>
                <c:pt idx="3">
                  <c:v>Euro 4, 2005</c:v>
                </c:pt>
                <c:pt idx="4">
                  <c:v>Euro 5, 2009</c:v>
                </c:pt>
                <c:pt idx="5">
                  <c:v>Euro 6, 2014</c:v>
                </c:pt>
              </c:strCache>
            </c:strRef>
          </c:cat>
          <c:val>
            <c:numRef>
              <c:f>дома!$L$7:$L$12</c:f>
              <c:numCache>
                <c:formatCode>0.00</c:formatCode>
                <c:ptCount val="6"/>
                <c:pt idx="0">
                  <c:v>0.97</c:v>
                </c:pt>
                <c:pt idx="1">
                  <c:v>0.5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дома!$M$6</c:f>
              <c:strCache>
                <c:ptCount val="1"/>
                <c:pt idx="0">
                  <c:v>NOx</c:v>
                </c:pt>
              </c:strCache>
            </c:strRef>
          </c:tx>
          <c:invertIfNegative val="0"/>
          <c:cat>
            <c:strRef>
              <c:f>дома!$J$7:$J$12</c:f>
              <c:strCache>
                <c:ptCount val="6"/>
                <c:pt idx="0">
                  <c:v>Euro 1, 1994</c:v>
                </c:pt>
                <c:pt idx="1">
                  <c:v>Euro 2, 1998</c:v>
                </c:pt>
                <c:pt idx="2">
                  <c:v>Euro 3, 2000</c:v>
                </c:pt>
                <c:pt idx="3">
                  <c:v>Euro 4, 2005</c:v>
                </c:pt>
                <c:pt idx="4">
                  <c:v>Euro 5, 2009</c:v>
                </c:pt>
                <c:pt idx="5">
                  <c:v>Euro 6, 2014</c:v>
                </c:pt>
              </c:strCache>
            </c:strRef>
          </c:cat>
          <c:val>
            <c:numRef>
              <c:f>дома!$M$7:$M$12</c:f>
              <c:numCache>
                <c:formatCode>0.00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0.15</c:v>
                </c:pt>
                <c:pt idx="3">
                  <c:v>0.08</c:v>
                </c:pt>
                <c:pt idx="4">
                  <c:v>0.06</c:v>
                </c:pt>
                <c:pt idx="5">
                  <c:v>0.06</c:v>
                </c:pt>
              </c:numCache>
            </c:numRef>
          </c:val>
        </c:ser>
        <c:ser>
          <c:idx val="3"/>
          <c:order val="3"/>
          <c:tx>
            <c:strRef>
              <c:f>дома!$N$6</c:f>
              <c:strCache>
                <c:ptCount val="1"/>
                <c:pt idx="0">
                  <c:v>Сажа</c:v>
                </c:pt>
              </c:strCache>
            </c:strRef>
          </c:tx>
          <c:invertIfNegative val="0"/>
          <c:cat>
            <c:strRef>
              <c:f>дома!$J$7:$J$12</c:f>
              <c:strCache>
                <c:ptCount val="6"/>
                <c:pt idx="0">
                  <c:v>Euro 1, 1994</c:v>
                </c:pt>
                <c:pt idx="1">
                  <c:v>Euro 2, 1998</c:v>
                </c:pt>
                <c:pt idx="2">
                  <c:v>Euro 3, 2000</c:v>
                </c:pt>
                <c:pt idx="3">
                  <c:v>Euro 4, 2005</c:v>
                </c:pt>
                <c:pt idx="4">
                  <c:v>Euro 5, 2009</c:v>
                </c:pt>
                <c:pt idx="5">
                  <c:v>Euro 6, 2014</c:v>
                </c:pt>
              </c:strCache>
            </c:strRef>
          </c:cat>
          <c:val>
            <c:numRef>
              <c:f>дома!$N$7:$N$12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5.0000000000000001E-3</c:v>
                </c:pt>
                <c:pt idx="5">
                  <c:v>5.0000000000000001E-3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84392800"/>
        <c:axId val="-1884398784"/>
      </c:barChart>
      <c:catAx>
        <c:axId val="-1884392800"/>
        <c:scaling>
          <c:orientation val="minMax"/>
        </c:scaling>
        <c:delete val="1"/>
        <c:axPos val="l"/>
        <c:majorGridlines/>
        <c:numFmt formatCode="General" sourceLinked="0"/>
        <c:majorTickMark val="out"/>
        <c:minorTickMark val="none"/>
        <c:tickLblPos val="none"/>
        <c:crossAx val="-1884398784"/>
        <c:crosses val="autoZero"/>
        <c:auto val="1"/>
        <c:lblAlgn val="ctr"/>
        <c:lblOffset val="100"/>
        <c:noMultiLvlLbl val="0"/>
      </c:catAx>
      <c:valAx>
        <c:axId val="-1884398784"/>
        <c:scaling>
          <c:orientation val="minMax"/>
        </c:scaling>
        <c:delete val="0"/>
        <c:axPos val="b"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-18843928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9745704583548702E-2"/>
          <c:y val="3.4966848921548402E-2"/>
          <c:w val="0.55193710360684567"/>
          <c:h val="0.9300663021569025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Лист1!$B$4</c:f>
              <c:strCache>
                <c:ptCount val="1"/>
                <c:pt idx="0">
                  <c:v>DIN 51 731 (Германия)
O-Norm M 7135 (Австрия)
DINplus (Германия)
SS1871 20 (Швеция)</c:v>
                </c:pt>
              </c:strCache>
            </c:strRef>
          </c:tx>
          <c:invertIfNegative val="0"/>
          <c:cat>
            <c:strLit>
              <c:ptCount val="1"/>
              <c:pt idx="0">
                <c:v>Зольность</c:v>
              </c:pt>
            </c:strLit>
          </c:cat>
          <c:val>
            <c:numRef>
              <c:f>Лист1!$B$3</c:f>
              <c:numCache>
                <c:formatCode>General</c:formatCode>
                <c:ptCount val="1"/>
                <c:pt idx="0">
                  <c:v>1.5</c:v>
                </c:pt>
              </c:numCache>
            </c:numRef>
          </c:val>
        </c:ser>
        <c:ser>
          <c:idx val="1"/>
          <c:order val="1"/>
          <c:tx>
            <c:strRef>
              <c:f>Лист1!$C$4</c:f>
              <c:strCache>
                <c:ptCount val="1"/>
                <c:pt idx="0">
                  <c:v>Листья, в начале вегитативного периода</c:v>
                </c:pt>
              </c:strCache>
            </c:strRef>
          </c:tx>
          <c:invertIfNegative val="0"/>
          <c:cat>
            <c:strLit>
              <c:ptCount val="1"/>
              <c:pt idx="0">
                <c:v>Зольность</c:v>
              </c:pt>
            </c:strLit>
          </c:cat>
          <c:val>
            <c:numRef>
              <c:f>Лист1!$C$3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Лист1!$D$4</c:f>
              <c:strCache>
                <c:ptCount val="1"/>
                <c:pt idx="0">
                  <c:v>Листья, в конце вегетатавного периода</c:v>
                </c:pt>
              </c:strCache>
            </c:strRef>
          </c:tx>
          <c:invertIfNegative val="0"/>
          <c:cat>
            <c:strLit>
              <c:ptCount val="1"/>
              <c:pt idx="0">
                <c:v>Зольность</c:v>
              </c:pt>
            </c:strLit>
          </c:cat>
          <c:val>
            <c:numRef>
              <c:f>Лист1!$D$3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726718176"/>
        <c:axId val="-1726723616"/>
        <c:axId val="0"/>
      </c:bar3DChart>
      <c:catAx>
        <c:axId val="-172671817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-1726723616"/>
        <c:crosses val="autoZero"/>
        <c:auto val="1"/>
        <c:lblAlgn val="ctr"/>
        <c:lblOffset val="100"/>
        <c:noMultiLvlLbl val="0"/>
      </c:catAx>
      <c:valAx>
        <c:axId val="-1726723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-172671817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20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20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2000"/>
            </a:pPr>
            <a:endParaRPr lang="ru-RU"/>
          </a:p>
        </c:txPr>
      </c:legendEntry>
      <c:layout>
        <c:manualLayout>
          <c:xMode val="edge"/>
          <c:yMode val="edge"/>
          <c:x val="0.5993510382904319"/>
          <c:y val="3.5463817512339992E-2"/>
          <c:w val="0.39144708558952418"/>
          <c:h val="0.9479690748646976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D2BCA-2FBB-45D1-B46B-1B953ABD476C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97306-50D3-4980-AA93-9B20033357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839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u_dmitrii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u_dmitrii@mail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1700808"/>
            <a:ext cx="8820472" cy="1872208"/>
          </a:xfrm>
        </p:spPr>
        <p:txBody>
          <a:bodyPr>
            <a:noAutofit/>
          </a:bodyPr>
          <a:lstStyle/>
          <a:p>
            <a:pPr algn="l"/>
            <a:r>
              <a:rPr lang="ru-RU" sz="2400" b="1" cap="all" dirty="0" smtClean="0">
                <a:latin typeface="Arial" pitchFamily="34" charset="0"/>
                <a:cs typeface="Arial" pitchFamily="34" charset="0"/>
              </a:rPr>
              <a:t>оценка возможности </a:t>
            </a:r>
            <a:r>
              <a:rPr lang="ru-RU" sz="2400" b="1" cap="all" dirty="0" err="1" smtClean="0">
                <a:latin typeface="Arial" pitchFamily="34" charset="0"/>
                <a:cs typeface="Arial" pitchFamily="34" charset="0"/>
              </a:rPr>
              <a:t>ПОЛУЧЕНИя</a:t>
            </a:r>
            <a:r>
              <a:rPr lang="ru-RU" sz="2400" b="1" cap="all" dirty="0" smtClean="0">
                <a:latin typeface="Arial" pitchFamily="34" charset="0"/>
                <a:cs typeface="Arial" pitchFamily="34" charset="0"/>
              </a:rPr>
              <a:t> твердого биотоплива из опавших листьев в условиях города </a:t>
            </a:r>
            <a:r>
              <a:rPr lang="ru-RU" sz="2400" b="1" cap="all" dirty="0" err="1" smtClean="0">
                <a:latin typeface="Arial" pitchFamily="34" charset="0"/>
                <a:cs typeface="Arial" pitchFamily="34" charset="0"/>
              </a:rPr>
              <a:t>новосибирска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496944" cy="2971800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Ушаков Д.Е.</a:t>
            </a:r>
          </a:p>
          <a:p>
            <a:pPr algn="l"/>
            <a:endParaRPr lang="ru-RU" sz="1000" b="1" dirty="0" smtClean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Научный руководитель: канд. архитектуры, Карелин Д.В.</a:t>
            </a:r>
          </a:p>
          <a:p>
            <a:pPr algn="l"/>
            <a:endParaRPr lang="ru-RU" sz="1000" b="1" dirty="0" smtClean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Новосибирский государственный архитектурно-строительный университет (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Сибстрин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)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Email: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  <a:hlinkClick r:id="rId2"/>
              </a:rPr>
              <a:t>u_dmitrii@mail.ru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Тел.: 8 (912) 275 13 62</a:t>
            </a:r>
            <a:endParaRPr lang="ru-RU" sz="2000" dirty="0" smtClean="0"/>
          </a:p>
          <a:p>
            <a:pPr algn="l"/>
            <a:endParaRPr lang="ru-RU" dirty="0"/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067627" cy="1124743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676456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Результаты, теплотворная способность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309321"/>
            <a:ext cx="2895600" cy="54868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МНТ-2016, Томск 22-25 ноября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3"/>
          <p:cNvSpPr txBox="1">
            <a:spLocks/>
          </p:cNvSpPr>
          <p:nvPr/>
        </p:nvSpPr>
        <p:spPr>
          <a:xfrm>
            <a:off x="467544" y="4581128"/>
            <a:ext cx="8676456" cy="15841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>
                <a:latin typeface="Arial" pitchFamily="34" charset="0"/>
                <a:ea typeface="+mj-ea"/>
                <a:cs typeface="Arial" pitchFamily="34" charset="0"/>
              </a:rPr>
              <a:t>Энергетический потенциал биомассы составляет   5,5 10</a:t>
            </a:r>
            <a:r>
              <a:rPr lang="ru-RU" sz="2000" baseline="30000" dirty="0" smtClean="0">
                <a:latin typeface="Arial" pitchFamily="34" charset="0"/>
                <a:ea typeface="+mj-ea"/>
                <a:cs typeface="Arial" pitchFamily="34" charset="0"/>
              </a:rPr>
              <a:t>3</a:t>
            </a:r>
            <a:r>
              <a:rPr lang="ru-RU" sz="2000" dirty="0" smtClean="0">
                <a:latin typeface="Arial" pitchFamily="34" charset="0"/>
                <a:ea typeface="+mj-ea"/>
                <a:cs typeface="Arial" pitchFamily="34" charset="0"/>
              </a:rPr>
              <a:t> кал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>
                <a:latin typeface="Arial" pitchFamily="34" charset="0"/>
                <a:ea typeface="+mj-ea"/>
                <a:cs typeface="Arial" pitchFamily="34" charset="0"/>
              </a:rPr>
              <a:t>       Работа малой котельной – 366 дней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>
                <a:latin typeface="Arial" pitchFamily="34" charset="0"/>
                <a:ea typeface="+mj-ea"/>
                <a:cs typeface="Arial" pitchFamily="34" charset="0"/>
              </a:rPr>
              <a:t>       Для отопления индивидуального дома в 100 м</a:t>
            </a:r>
            <a:r>
              <a:rPr lang="ru-RU" sz="2000" baseline="30000" dirty="0" smtClean="0">
                <a:latin typeface="Arial" pitchFamily="34" charset="0"/>
                <a:ea typeface="+mj-ea"/>
                <a:cs typeface="Arial" pitchFamily="34" charset="0"/>
              </a:rPr>
              <a:t>2</a:t>
            </a:r>
            <a:r>
              <a:rPr lang="ru-RU" sz="2000" dirty="0" smtClean="0">
                <a:latin typeface="Arial" pitchFamily="34" charset="0"/>
                <a:ea typeface="+mj-ea"/>
                <a:cs typeface="Arial" pitchFamily="34" charset="0"/>
              </a:rPr>
              <a:t> на сезон потребуется – 9 тонн брикетов.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i="0" u="none" strike="noStrike" kern="120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3" name="Заголовок 3"/>
          <p:cNvSpPr txBox="1">
            <a:spLocks/>
          </p:cNvSpPr>
          <p:nvPr/>
        </p:nvSpPr>
        <p:spPr>
          <a:xfrm>
            <a:off x="395536" y="1412776"/>
            <a:ext cx="820891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Затраты на отопление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395536" y="1916832"/>
          <a:ext cx="8208912" cy="2501904"/>
        </p:xfrm>
        <a:graphic>
          <a:graphicData uri="http://schemas.openxmlformats.org/drawingml/2006/table">
            <a:tbl>
              <a:tblPr/>
              <a:tblGrid>
                <a:gridCol w="5734746"/>
                <a:gridCol w="2474166"/>
              </a:tblGrid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 топлива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Затраты,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руб./м</a:t>
                      </a:r>
                      <a:r>
                        <a:rPr lang="ru-RU" sz="2000" baseline="30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Природный газ</a:t>
                      </a:r>
                      <a:endParaRPr lang="ru-RU" sz="2000" baseline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105</a:t>
                      </a:r>
                      <a:endParaRPr lang="ru-RU" sz="2000" baseline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Уголь</a:t>
                      </a:r>
                      <a:endParaRPr lang="ru-RU" sz="2000" baseline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170</a:t>
                      </a:r>
                      <a:endParaRPr lang="ru-RU" sz="2000" baseline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20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Пеллеты</a:t>
                      </a: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брикеты из листьев</a:t>
                      </a:r>
                      <a:endParaRPr lang="ru-RU" sz="20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275</a:t>
                      </a:r>
                      <a:endParaRPr lang="ru-RU" sz="20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Дрова </a:t>
                      </a: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сухие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350</a:t>
                      </a:r>
                      <a:endParaRPr lang="ru-RU" sz="2000" baseline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0"/>
            <a:ext cx="8676456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Результаты, зольность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309321"/>
            <a:ext cx="2895600" cy="54868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МНТ-2016, Томск 22-25 ноября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Диаграмма 10"/>
          <p:cNvGraphicFramePr/>
          <p:nvPr/>
        </p:nvGraphicFramePr>
        <p:xfrm>
          <a:off x="395536" y="1556792"/>
          <a:ext cx="849694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0"/>
            <a:ext cx="8676456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Заключение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8064896" cy="410445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smtClean="0">
                <a:solidFill>
                  <a:srgbClr val="FF0000"/>
                </a:solidFill>
              </a:rPr>
              <a:t>Экономия на вывозе на полигоны ОПИСАТЬ </a:t>
            </a:r>
            <a:r>
              <a:rPr lang="ru-RU" dirty="0" err="1" smtClean="0">
                <a:solidFill>
                  <a:srgbClr val="FF0000"/>
                </a:solidFill>
              </a:rPr>
              <a:t>ПРИмЕРНЫЕ</a:t>
            </a:r>
            <a:r>
              <a:rPr lang="ru-RU" dirty="0" smtClean="0">
                <a:solidFill>
                  <a:srgbClr val="FF0000"/>
                </a:solidFill>
              </a:rPr>
              <a:t> СТОИМОСТИ</a:t>
            </a:r>
          </a:p>
          <a:p>
            <a:pPr algn="l"/>
            <a:r>
              <a:rPr lang="ru-RU" dirty="0" smtClean="0">
                <a:solidFill>
                  <a:srgbClr val="FF0000"/>
                </a:solidFill>
              </a:rPr>
              <a:t>Удельная теплоемкость (диаграмма по слайду 9 )</a:t>
            </a:r>
          </a:p>
          <a:p>
            <a:pPr algn="l"/>
            <a:r>
              <a:rPr lang="ru-RU" dirty="0" smtClean="0">
                <a:solidFill>
                  <a:srgbClr val="00B050"/>
                </a:solidFill>
              </a:rPr>
              <a:t>Опавшие </a:t>
            </a:r>
            <a:r>
              <a:rPr lang="ru-RU" dirty="0" smtClean="0">
                <a:solidFill>
                  <a:srgbClr val="00B050"/>
                </a:solidFill>
              </a:rPr>
              <a:t>листья – потенциальное сырье</a:t>
            </a: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Проблемное поле: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высокая зольность</a:t>
            </a:r>
          </a:p>
          <a:p>
            <a:pPr algn="l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309321"/>
            <a:ext cx="2895600" cy="54868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МНТ-2016, Томск 22-25 ноября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1700808"/>
            <a:ext cx="8820472" cy="1872208"/>
          </a:xfrm>
        </p:spPr>
        <p:txBody>
          <a:bodyPr>
            <a:noAutofit/>
          </a:bodyPr>
          <a:lstStyle/>
          <a:p>
            <a:pPr algn="l"/>
            <a:r>
              <a:rPr lang="ru-RU" sz="2400" b="1" cap="all" dirty="0" smtClean="0">
                <a:latin typeface="Arial" pitchFamily="34" charset="0"/>
                <a:cs typeface="Arial" pitchFamily="34" charset="0"/>
              </a:rPr>
              <a:t>оценка возможности </a:t>
            </a:r>
            <a:r>
              <a:rPr lang="ru-RU" sz="2400" b="1" cap="all" dirty="0" err="1" smtClean="0">
                <a:latin typeface="Arial" pitchFamily="34" charset="0"/>
                <a:cs typeface="Arial" pitchFamily="34" charset="0"/>
              </a:rPr>
              <a:t>ПОЛУЧЕНИя</a:t>
            </a:r>
            <a:r>
              <a:rPr lang="ru-RU" sz="2400" b="1" cap="all" dirty="0" smtClean="0">
                <a:latin typeface="Arial" pitchFamily="34" charset="0"/>
                <a:cs typeface="Arial" pitchFamily="34" charset="0"/>
              </a:rPr>
              <a:t> твердого биотоплива из опавших листьев в условиях города </a:t>
            </a:r>
            <a:r>
              <a:rPr lang="ru-RU" sz="2400" b="1" cap="all" dirty="0" err="1" smtClean="0">
                <a:latin typeface="Arial" pitchFamily="34" charset="0"/>
                <a:cs typeface="Arial" pitchFamily="34" charset="0"/>
              </a:rPr>
              <a:t>новосибирска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496944" cy="2971800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Ушаков Д.Е.</a:t>
            </a:r>
          </a:p>
          <a:p>
            <a:pPr algn="l"/>
            <a:endParaRPr lang="ru-RU" sz="1000" b="1" dirty="0" smtClean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Научный руководитель: канд. архитектуры, Карелин Д.В.</a:t>
            </a:r>
          </a:p>
          <a:p>
            <a:pPr algn="l"/>
            <a:endParaRPr lang="ru-RU" sz="1000" b="1" dirty="0" smtClean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Новосибирский государственный архитектурно-строительный университет (</a:t>
            </a:r>
            <a:r>
              <a:rPr lang="ru-RU" sz="2000" b="1" dirty="0" err="1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Сибстрин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)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Email: 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  <a:hlinkClick r:id="rId2"/>
              </a:rPr>
              <a:t>u_dmitrii@mail.ru</a:t>
            </a:r>
            <a:endParaRPr lang="en-US" sz="2000" b="1" dirty="0" smtClean="0">
              <a:solidFill>
                <a:schemeClr val="tx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Тел.: 8 (912) 275 13 62</a:t>
            </a:r>
            <a:endParaRPr lang="ru-RU" sz="2000" dirty="0" smtClean="0"/>
          </a:p>
          <a:p>
            <a:pPr algn="l"/>
            <a:endParaRPr lang="ru-RU" dirty="0"/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2051720" y="0"/>
            <a:ext cx="5976664" cy="134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Спасибо за внимание!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0"/>
            <a:ext cx="8676456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Актуальность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980728"/>
            <a:ext cx="7416824" cy="537562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 распространенность сырья</a:t>
            </a:r>
          </a:p>
          <a:p>
            <a:pPr algn="l">
              <a:buFont typeface="Arial" pitchFamily="34" charset="0"/>
              <a:buChar char="•"/>
            </a:pPr>
            <a:endParaRPr lang="ru-RU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dirty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сдерживание </a:t>
            </a:r>
            <a:r>
              <a:rPr lang="ru-RU" dirty="0" smtClean="0">
                <a:solidFill>
                  <a:schemeClr val="tx1"/>
                </a:solidFill>
              </a:rPr>
              <a:t>роста полигонов ТБО</a:t>
            </a:r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309321"/>
            <a:ext cx="2895600" cy="54868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МНТ-2016, Томск 22-25 ноября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3"/>
          <p:cNvSpPr txBox="1">
            <a:spLocks/>
          </p:cNvSpPr>
          <p:nvPr/>
        </p:nvSpPr>
        <p:spPr>
          <a:xfrm>
            <a:off x="707232" y="1628800"/>
            <a:ext cx="6912768" cy="25686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5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Распределение в структуре</a:t>
            </a:r>
            <a:r>
              <a:rPr kumimoji="0" lang="ru-RU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города:</a:t>
            </a:r>
          </a:p>
          <a:p>
            <a:pPr marL="457200" marR="0" lvl="0" indent="-457200" algn="l" defTabSz="914400" rtl="0" eaLnBrk="1" fontAlgn="auto" latinLnBrk="0" hangingPunct="1">
              <a:lnSpc>
                <a:spcPct val="25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Парки – 19 % (3230 тонн)</a:t>
            </a:r>
          </a:p>
          <a:p>
            <a:pPr marL="457200" marR="0" lvl="0" indent="-45720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ru-RU" dirty="0" smtClean="0">
                <a:latin typeface="Arial" pitchFamily="34" charset="0"/>
                <a:ea typeface="+mj-ea"/>
                <a:cs typeface="Arial" pitchFamily="34" charset="0"/>
              </a:rPr>
              <a:t>Бульвары, скверы и т.д. – 28 % (4760 тонн)</a:t>
            </a:r>
          </a:p>
          <a:p>
            <a:pPr marL="457200" marR="0" lvl="0" indent="-457200" algn="l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Озеленения ограниченного</a:t>
            </a:r>
            <a:b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пользования – 53 % (9010 тонн)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6136" y="1152128"/>
            <a:ext cx="3225064" cy="51201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0"/>
            <a:ext cx="8676456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Материалы и методы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484784"/>
            <a:ext cx="7992888" cy="2971800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Сравнение по параметрам: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Наличие сырьевой базы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Требования экологической безопасности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Теплотворная способность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Зольность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309321"/>
            <a:ext cx="2895600" cy="54868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МНТ-2016, Томск 22-25 ноября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0"/>
            <a:ext cx="8676456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Результаты, наличие сырья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309321"/>
            <a:ext cx="2895600" cy="54868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МНТ-2016, Томск 22-25 ноября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ма 7"/>
          <p:cNvGraphicFramePr/>
          <p:nvPr/>
        </p:nvGraphicFramePr>
        <p:xfrm>
          <a:off x="323528" y="1628800"/>
          <a:ext cx="856895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0"/>
            <a:ext cx="8676456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Результаты, экология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309321"/>
            <a:ext cx="2895600" cy="54868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МНТ-2016, Томск 22-25 ноября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3"/>
          <p:cNvSpPr txBox="1">
            <a:spLocks/>
          </p:cNvSpPr>
          <p:nvPr/>
        </p:nvSpPr>
        <p:spPr>
          <a:xfrm>
            <a:off x="467544" y="1340768"/>
            <a:ext cx="8676456" cy="15841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Содержание</a:t>
            </a:r>
            <a:r>
              <a:rPr kumimoji="0" lang="ru-RU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тяжелых металлов зависит от: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2400" dirty="0" smtClean="0">
                <a:latin typeface="Arial" pitchFamily="34" charset="0"/>
                <a:ea typeface="+mj-ea"/>
                <a:cs typeface="Arial" pitchFamily="34" charset="0"/>
              </a:rPr>
              <a:t>Интенсивность движения автотранспорта</a:t>
            </a:r>
            <a:endParaRPr lang="ru-RU" sz="2400" dirty="0" smtClean="0">
              <a:solidFill>
                <a:srgbClr val="FF000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Удаленность от урбанизированных территорий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24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24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6" name="Диаграмма 15"/>
          <p:cNvGraphicFramePr/>
          <p:nvPr/>
        </p:nvGraphicFramePr>
        <p:xfrm>
          <a:off x="395536" y="3356992"/>
          <a:ext cx="417646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Диаграмма 17"/>
          <p:cNvGraphicFramePr/>
          <p:nvPr/>
        </p:nvGraphicFramePr>
        <p:xfrm>
          <a:off x="4427984" y="3356992"/>
          <a:ext cx="413995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Карта схема по среднему элементному составу в черте города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94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D:\Рабочая\для работы в НГАСУ (СибСтрИн)\Публикации\Конференции\Томск 2016\Map (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486216"/>
            <a:ext cx="2880320" cy="4776994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0"/>
            <a:ext cx="8676456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Результаты, экология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309321"/>
            <a:ext cx="2895600" cy="54868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МНТ-2016, Томск 22-25 ноября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3"/>
          <p:cNvSpPr txBox="1">
            <a:spLocks/>
          </p:cNvSpPr>
          <p:nvPr/>
        </p:nvSpPr>
        <p:spPr>
          <a:xfrm>
            <a:off x="467544" y="980728"/>
            <a:ext cx="867645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Уровень</a:t>
            </a:r>
            <a:r>
              <a:rPr kumimoji="0" lang="ru-RU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урбанизации районов города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24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ru-RU" sz="240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3" name="Заголовок 3"/>
          <p:cNvSpPr txBox="1">
            <a:spLocks/>
          </p:cNvSpPr>
          <p:nvPr/>
        </p:nvSpPr>
        <p:spPr>
          <a:xfrm>
            <a:off x="6228184" y="2492896"/>
            <a:ext cx="2808312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latin typeface="Arial" pitchFamily="34" charset="0"/>
                <a:ea typeface="+mj-ea"/>
                <a:cs typeface="Arial" pitchFamily="34" charset="0"/>
              </a:rPr>
              <a:t>Дзержинский 42 чел./га</a:t>
            </a:r>
            <a:endParaRPr lang="ru-RU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15" name="Прямая со стрелкой 14"/>
          <p:cNvCxnSpPr>
            <a:stCxn id="13" idx="1"/>
          </p:cNvCxnSpPr>
          <p:nvPr/>
        </p:nvCxnSpPr>
        <p:spPr>
          <a:xfrm flipH="1">
            <a:off x="5076056" y="2672916"/>
            <a:ext cx="1152128" cy="396044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Заголовок 3"/>
          <p:cNvSpPr txBox="1">
            <a:spLocks/>
          </p:cNvSpPr>
          <p:nvPr/>
        </p:nvSpPr>
        <p:spPr>
          <a:xfrm>
            <a:off x="395536" y="3645024"/>
            <a:ext cx="280831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latin typeface="Arial" pitchFamily="34" charset="0"/>
                <a:ea typeface="+mj-ea"/>
                <a:cs typeface="Arial" pitchFamily="34" charset="0"/>
              </a:rPr>
              <a:t>Железнодорожный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77 чел./га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2555776" y="3501008"/>
            <a:ext cx="1728192" cy="432048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Заголовок 3"/>
          <p:cNvSpPr txBox="1">
            <a:spLocks/>
          </p:cNvSpPr>
          <p:nvPr/>
        </p:nvSpPr>
        <p:spPr>
          <a:xfrm>
            <a:off x="395536" y="1844824"/>
            <a:ext cx="2808312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Заельцовский</a:t>
            </a: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17 чел./га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3131840" y="2132856"/>
            <a:ext cx="792088" cy="648072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Заголовок 3"/>
          <p:cNvSpPr txBox="1">
            <a:spLocks/>
          </p:cNvSpPr>
          <p:nvPr/>
        </p:nvSpPr>
        <p:spPr>
          <a:xfrm>
            <a:off x="6156176" y="1700808"/>
            <a:ext cx="2808312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Калининский 43 чел./га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8" name="Прямая со стрелкой 27"/>
          <p:cNvCxnSpPr>
            <a:stCxn id="27" idx="1"/>
          </p:cNvCxnSpPr>
          <p:nvPr/>
        </p:nvCxnSpPr>
        <p:spPr>
          <a:xfrm flipH="1">
            <a:off x="4716016" y="1880828"/>
            <a:ext cx="1440160" cy="828092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7" idx="1"/>
          </p:cNvCxnSpPr>
          <p:nvPr/>
        </p:nvCxnSpPr>
        <p:spPr>
          <a:xfrm flipH="1">
            <a:off x="4788024" y="1880828"/>
            <a:ext cx="1368152" cy="36004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Заголовок 3"/>
          <p:cNvSpPr txBox="1">
            <a:spLocks/>
          </p:cNvSpPr>
          <p:nvPr/>
        </p:nvSpPr>
        <p:spPr>
          <a:xfrm>
            <a:off x="395536" y="4797152"/>
            <a:ext cx="2808312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latin typeface="Arial" pitchFamily="34" charset="0"/>
                <a:ea typeface="+mj-ea"/>
                <a:cs typeface="Arial" pitchFamily="34" charset="0"/>
              </a:rPr>
              <a:t>Ленинский</a:t>
            </a: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42 чел./га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flipV="1">
            <a:off x="2771800" y="4077072"/>
            <a:ext cx="1008112" cy="936104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Заголовок 3"/>
          <p:cNvSpPr txBox="1">
            <a:spLocks/>
          </p:cNvSpPr>
          <p:nvPr/>
        </p:nvSpPr>
        <p:spPr>
          <a:xfrm>
            <a:off x="6228184" y="3356992"/>
            <a:ext cx="2808312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Октябрьский 38 чел./га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37" name="Прямая со стрелкой 36"/>
          <p:cNvCxnSpPr>
            <a:stCxn id="36" idx="1"/>
          </p:cNvCxnSpPr>
          <p:nvPr/>
        </p:nvCxnSpPr>
        <p:spPr>
          <a:xfrm flipH="1">
            <a:off x="5148064" y="3537012"/>
            <a:ext cx="1080120" cy="180020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Заголовок 3"/>
          <p:cNvSpPr txBox="1">
            <a:spLocks/>
          </p:cNvSpPr>
          <p:nvPr/>
        </p:nvSpPr>
        <p:spPr>
          <a:xfrm>
            <a:off x="6191672" y="4077072"/>
            <a:ext cx="295232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Первомайский 12 чел./га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flipH="1">
            <a:off x="5580112" y="4365104"/>
            <a:ext cx="648072" cy="216024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Заголовок 3"/>
          <p:cNvSpPr txBox="1">
            <a:spLocks/>
          </p:cNvSpPr>
          <p:nvPr/>
        </p:nvSpPr>
        <p:spPr>
          <a:xfrm>
            <a:off x="6372200" y="5085184"/>
            <a:ext cx="2952328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Советский 18 чел./га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 flipH="1">
            <a:off x="5508104" y="5373216"/>
            <a:ext cx="936104" cy="288032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Заголовок 3"/>
          <p:cNvSpPr txBox="1">
            <a:spLocks/>
          </p:cNvSpPr>
          <p:nvPr/>
        </p:nvSpPr>
        <p:spPr>
          <a:xfrm>
            <a:off x="395536" y="5517232"/>
            <a:ext cx="2808312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latin typeface="Arial" pitchFamily="34" charset="0"/>
                <a:ea typeface="+mj-ea"/>
                <a:cs typeface="Arial" pitchFamily="34" charset="0"/>
              </a:rPr>
              <a:t>Кировский</a:t>
            </a: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35 чел./га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48" name="Прямая со стрелкой 47"/>
          <p:cNvCxnSpPr/>
          <p:nvPr/>
        </p:nvCxnSpPr>
        <p:spPr>
          <a:xfrm flipV="1">
            <a:off x="2771800" y="4437112"/>
            <a:ext cx="1944216" cy="1296144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Заголовок 3"/>
          <p:cNvSpPr txBox="1">
            <a:spLocks/>
          </p:cNvSpPr>
          <p:nvPr/>
        </p:nvSpPr>
        <p:spPr>
          <a:xfrm>
            <a:off x="395536" y="2708920"/>
            <a:ext cx="3024336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Центральный 121 чел./га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3203848" y="2996952"/>
            <a:ext cx="1296144" cy="432048"/>
          </a:xfrm>
          <a:prstGeom prst="straightConnector1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Уровень озеленения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Здесь карта схема которая была выше со средними показателями озеленения на жителя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9261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676456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Результаты, теплотворная способность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Рабочая\для работы в НГАСУ (СибСтрИн)\Публикации\Конференции\Томск 2016\Лого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188640"/>
            <a:ext cx="1067627" cy="1124743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z="140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ru-RU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31840" y="6309321"/>
            <a:ext cx="2895600" cy="54868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МНТ-2016, Томск 22-25 ноября 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6309320"/>
            <a:ext cx="8280920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536" y="1916832"/>
          <a:ext cx="8208912" cy="4153863"/>
        </p:xfrm>
        <a:graphic>
          <a:graphicData uri="http://schemas.openxmlformats.org/drawingml/2006/table">
            <a:tbl>
              <a:tblPr/>
              <a:tblGrid>
                <a:gridCol w="5734746"/>
                <a:gridCol w="2474166"/>
              </a:tblGrid>
              <a:tr h="8782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 топлива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Теплота сгорания,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20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МДж/кг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Топливные </a:t>
                      </a: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гранулы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Уголь бурый</a:t>
                      </a:r>
                      <a:endParaRPr lang="ru-RU" sz="20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16,3</a:t>
                      </a:r>
                      <a:endParaRPr lang="ru-RU" sz="200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Дрова </a:t>
                      </a: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сухие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Лузга </a:t>
                      </a: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подсолнечника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solidFill>
                            <a:srgbClr val="00B05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Листья</a:t>
                      </a:r>
                      <a:endParaRPr lang="ru-RU" sz="2000" baseline="0" dirty="0">
                        <a:solidFill>
                          <a:srgbClr val="00B05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>
                          <a:solidFill>
                            <a:srgbClr val="00B05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Солома</a:t>
                      </a:r>
                      <a:endParaRPr lang="ru-RU" sz="2000" baseline="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14,4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Стебли </a:t>
                      </a: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подсолнечника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5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Солома </a:t>
                      </a: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зерновых и зернобобовых культур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Заголовок 3"/>
          <p:cNvSpPr txBox="1">
            <a:spLocks/>
          </p:cNvSpPr>
          <p:nvPr/>
        </p:nvSpPr>
        <p:spPr>
          <a:xfrm>
            <a:off x="395536" y="1412776"/>
            <a:ext cx="820891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Значение</a:t>
            </a:r>
            <a:r>
              <a:rPr kumimoji="0" lang="ru-RU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низшей теплоты сгорания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463</Words>
  <Application>Microsoft Office PowerPoint</Application>
  <PresentationFormat>Экран (4:3)</PresentationFormat>
  <Paragraphs>138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Тема Office</vt:lpstr>
      <vt:lpstr>оценка возможности ПОЛУЧЕНИя твердого биотоплива из опавших листьев в условиях города новосибирска</vt:lpstr>
      <vt:lpstr>Актуальность</vt:lpstr>
      <vt:lpstr>Материалы и методы</vt:lpstr>
      <vt:lpstr>Результаты, наличие сырья</vt:lpstr>
      <vt:lpstr>Результаты, экология </vt:lpstr>
      <vt:lpstr>Карта схема по среднему элементному составу в черте города</vt:lpstr>
      <vt:lpstr>Результаты, экология </vt:lpstr>
      <vt:lpstr>Уровень озеленения</vt:lpstr>
      <vt:lpstr>Результаты, теплотворная способность </vt:lpstr>
      <vt:lpstr>Результаты, теплотворная способность </vt:lpstr>
      <vt:lpstr>Результаты, зольность</vt:lpstr>
      <vt:lpstr>Заключение</vt:lpstr>
      <vt:lpstr>оценка возможности ПОЛУЧЕНИя твердого биотоплива из опавших листьев в условиях города новосибирска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возможности ПОЛУЧЕНИя твердого биотоплива из опавших листьев в условиях города новосибирска</dc:title>
  <dc:creator>Dimasik</dc:creator>
  <cp:lastModifiedBy>KDV</cp:lastModifiedBy>
  <cp:revision>68</cp:revision>
  <dcterms:created xsi:type="dcterms:W3CDTF">2016-10-27T15:53:09Z</dcterms:created>
  <dcterms:modified xsi:type="dcterms:W3CDTF">2016-11-12T07:41:19Z</dcterms:modified>
</cp:coreProperties>
</file>