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  <p:sldMasterId id="2147483684" r:id="rId2"/>
  </p:sldMasterIdLst>
  <p:notesMasterIdLst>
    <p:notesMasterId r:id="rId8"/>
  </p:notesMasterIdLst>
  <p:sldIdLst>
    <p:sldId id="263" r:id="rId3"/>
    <p:sldId id="262" r:id="rId4"/>
    <p:sldId id="260" r:id="rId5"/>
    <p:sldId id="261" r:id="rId6"/>
    <p:sldId id="264" r:id="rId7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7A90"/>
    <a:srgbClr val="5C8AA1"/>
    <a:srgbClr val="072741"/>
    <a:srgbClr val="092D4D"/>
    <a:srgbClr val="052C4D"/>
    <a:srgbClr val="052740"/>
    <a:srgbClr val="325774"/>
    <a:srgbClr val="385A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14" y="10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DFA8E5-0623-4193-A514-BA578280CB6A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387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2C5D0-2B99-4184-B6AE-A662AA769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898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2351D-297D-49F0-95C6-32F9F2F4577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4593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961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266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16/03/2020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/>
          <a:srcRect l="33492" t="33263" r="16587" b="19700"/>
          <a:stretch/>
        </p:blipFill>
        <p:spPr>
          <a:xfrm>
            <a:off x="2" y="2019300"/>
            <a:ext cx="9890275" cy="48387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/>
          <a:srcRect l="33492" t="33263" r="16587" b="34197"/>
          <a:stretch/>
        </p:blipFill>
        <p:spPr>
          <a:xfrm>
            <a:off x="15726" y="221344"/>
            <a:ext cx="9890275" cy="33473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/>
          <a:srcRect l="33492" t="30776" r="16587" b="67073"/>
          <a:stretch/>
        </p:blipFill>
        <p:spPr>
          <a:xfrm>
            <a:off x="1" y="0"/>
            <a:ext cx="9890275" cy="330200"/>
          </a:xfrm>
          <a:prstGeom prst="rect">
            <a:avLst/>
          </a:prstGeom>
        </p:spPr>
      </p:pic>
      <p:pic>
        <p:nvPicPr>
          <p:cNvPr id="10" name="Picture 4" descr="http://www.nso.ru/default_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935" y="367942"/>
            <a:ext cx="1068402" cy="1292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 userDrawn="1"/>
        </p:nvSpPr>
        <p:spPr>
          <a:xfrm>
            <a:off x="-2" y="-44169"/>
            <a:ext cx="9890278" cy="461647"/>
          </a:xfrm>
          <a:prstGeom prst="rect">
            <a:avLst/>
          </a:prstGeom>
        </p:spPr>
        <p:txBody>
          <a:bodyPr wrap="square" lIns="91422" tIns="45711" rIns="91422" bIns="45711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Sitka Display" panose="02000505000000020004" pitchFamily="2" charset="0"/>
                <a:ea typeface="Tahoma ??????????" charset="0"/>
                <a:cs typeface="Tahoma ??????????" charset="0"/>
              </a:rPr>
              <a:t>НОВОСИБИРСКАЯ ОБЛАСТЬ</a:t>
            </a:r>
          </a:p>
        </p:txBody>
      </p:sp>
    </p:spTree>
    <p:extLst>
      <p:ext uri="{BB962C8B-B14F-4D97-AF65-F5344CB8AC3E}">
        <p14:creationId xmlns:p14="http://schemas.microsoft.com/office/powerpoint/2010/main" val="2120523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429" y="95014"/>
            <a:ext cx="8915400" cy="1143000"/>
          </a:xfrm>
        </p:spPr>
        <p:txBody>
          <a:bodyPr/>
          <a:lstStyle>
            <a:lvl1pPr>
              <a:defRPr>
                <a:latin typeface="Sitka Subheading" panose="02000505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Sitka Display" panose="02000505000000020004" pitchFamily="2" charset="0"/>
              </a:defRPr>
            </a:lvl1pPr>
            <a:lvl2pPr>
              <a:defRPr>
                <a:latin typeface="Sitka Display" panose="02000505000000020004" pitchFamily="2" charset="0"/>
              </a:defRPr>
            </a:lvl2pPr>
            <a:lvl3pPr>
              <a:defRPr>
                <a:latin typeface="Sitka Display" panose="02000505000000020004" pitchFamily="2" charset="0"/>
              </a:defRPr>
            </a:lvl3pPr>
            <a:lvl4pPr>
              <a:defRPr>
                <a:latin typeface="Sitka Display" panose="02000505000000020004" pitchFamily="2" charset="0"/>
              </a:defRPr>
            </a:lvl4pPr>
            <a:lvl5pPr>
              <a:defRPr>
                <a:latin typeface="Sitka Display" panose="0200050500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16/03/2020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  <p:pic>
        <p:nvPicPr>
          <p:cNvPr id="7" name="Picture 4" descr="http://www.nso.ru/default_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8" y="352637"/>
            <a:ext cx="780164" cy="943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-40160" y="51172"/>
            <a:ext cx="1070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solidFill>
                  <a:schemeClr val="bg1"/>
                </a:solidFill>
              </a:rPr>
              <a:t>НОВОСИБИРСКАЯ</a:t>
            </a:r>
            <a:r>
              <a:rPr lang="ru-RU" sz="800" baseline="0" dirty="0">
                <a:solidFill>
                  <a:schemeClr val="bg1"/>
                </a:solidFill>
              </a:rPr>
              <a:t> ОБЛАСТЬ</a:t>
            </a:r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10" name="Минус 9"/>
          <p:cNvSpPr/>
          <p:nvPr userDrawn="1"/>
        </p:nvSpPr>
        <p:spPr>
          <a:xfrm>
            <a:off x="-241768" y="984019"/>
            <a:ext cx="10601793" cy="268490"/>
          </a:xfrm>
          <a:prstGeom prst="mathMinus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2147844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16/03/2020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  <p:pic>
        <p:nvPicPr>
          <p:cNvPr id="7" name="Picture 4" descr="http://www.nso.ru/default_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8" y="352637"/>
            <a:ext cx="780164" cy="943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2" y="14080"/>
            <a:ext cx="1070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solidFill>
                  <a:schemeClr val="bg1"/>
                </a:solidFill>
              </a:rPr>
              <a:t>НОВОСИБИРСКАЯ</a:t>
            </a:r>
            <a:r>
              <a:rPr lang="ru-RU" sz="800" baseline="0" dirty="0">
                <a:solidFill>
                  <a:schemeClr val="bg1"/>
                </a:solidFill>
              </a:rPr>
              <a:t> ОБЛАСТЬ</a:t>
            </a:r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9" name="Минус 8"/>
          <p:cNvSpPr/>
          <p:nvPr userDrawn="1"/>
        </p:nvSpPr>
        <p:spPr>
          <a:xfrm>
            <a:off x="-241768" y="984019"/>
            <a:ext cx="10601793" cy="268490"/>
          </a:xfrm>
          <a:prstGeom prst="mathMinus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18973649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16/03/2020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  <p:pic>
        <p:nvPicPr>
          <p:cNvPr id="8" name="Picture 4" descr="http://www.nso.ru/default_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8" y="352637"/>
            <a:ext cx="780164" cy="943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2" y="14080"/>
            <a:ext cx="1070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solidFill>
                  <a:schemeClr val="bg1"/>
                </a:solidFill>
              </a:rPr>
              <a:t>НОВОСИБИРСКАЯ</a:t>
            </a:r>
            <a:r>
              <a:rPr lang="ru-RU" sz="800" baseline="0" dirty="0">
                <a:solidFill>
                  <a:schemeClr val="bg1"/>
                </a:solidFill>
              </a:rPr>
              <a:t> ОБЛАСТЬ</a:t>
            </a:r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10" name="Минус 9"/>
          <p:cNvSpPr/>
          <p:nvPr userDrawn="1"/>
        </p:nvSpPr>
        <p:spPr>
          <a:xfrm>
            <a:off x="-241768" y="984019"/>
            <a:ext cx="10601793" cy="268490"/>
          </a:xfrm>
          <a:prstGeom prst="mathMinus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3127716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16/03/2020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  <p:pic>
        <p:nvPicPr>
          <p:cNvPr id="6" name="Picture 4" descr="http://www.nso.ru/default_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8" y="352637"/>
            <a:ext cx="780164" cy="943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-95679" y="14080"/>
            <a:ext cx="1070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solidFill>
                  <a:schemeClr val="bg1"/>
                </a:solidFill>
              </a:rPr>
              <a:t>НОВОСИБИРСКАЯ</a:t>
            </a:r>
            <a:r>
              <a:rPr lang="ru-RU" sz="800" baseline="0" dirty="0">
                <a:solidFill>
                  <a:schemeClr val="bg1"/>
                </a:solidFill>
              </a:rPr>
              <a:t> ОБЛАСТЬ</a:t>
            </a:r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8" name="Минус 7"/>
          <p:cNvSpPr/>
          <p:nvPr userDrawn="1"/>
        </p:nvSpPr>
        <p:spPr>
          <a:xfrm>
            <a:off x="-241768" y="984019"/>
            <a:ext cx="10601793" cy="268490"/>
          </a:xfrm>
          <a:prstGeom prst="mathMinus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1429" y="95014"/>
            <a:ext cx="8915400" cy="1143000"/>
          </a:xfrm>
        </p:spPr>
        <p:txBody>
          <a:bodyPr/>
          <a:lstStyle>
            <a:lvl1pPr>
              <a:defRPr>
                <a:latin typeface="Sitka Subheading" panose="02000505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507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104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886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273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349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695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011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248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256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27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0DBB-9FD5-43E7-88F1-55A569E9525E}" type="datetimeFigureOut">
              <a:rPr lang="nl-BE"/>
              <a:t>16/03/2020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36665-E7E9-4861-9ADF-F11A47CBAD79}" type="slidenum">
              <a:rPr lang="nl-BE"/>
              <a:t>‹#›</a:t>
            </a:fld>
            <a:endParaRPr lang="nl-BE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742950" y="2130428"/>
            <a:ext cx="84201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/>
              <a:t>Click to edit Master title style</a:t>
            </a:r>
            <a:endParaRPr lang="nl-BE" sz="4400"/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/>
              <a:t>Click to edit Master subtitle style</a:t>
            </a:r>
            <a:endParaRPr lang="nl-BE" sz="3200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0DA8BB-0D18-469F-8022-DD923457DE3A}" type="datetimeFigureOut">
              <a:rPr lang="nl-BE" sz="1800" smtClean="0"/>
              <a:pPr/>
              <a:t>16/03/2020</a:t>
            </a:fld>
            <a:endParaRPr lang="nl-BE" sz="180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274F97-0F13-42E5-9A1D-07478243785D}" type="slidenum">
              <a:rPr lang="nl-BE" sz="1800" smtClean="0"/>
              <a:pPr/>
              <a:t>‹#›</a:t>
            </a:fld>
            <a:endParaRPr lang="nl-BE" sz="180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 rotWithShape="1">
          <a:blip r:embed="rId7"/>
          <a:srcRect l="33492" t="33263" r="16587" b="19700"/>
          <a:stretch/>
        </p:blipFill>
        <p:spPr>
          <a:xfrm>
            <a:off x="2" y="2019300"/>
            <a:ext cx="9890275" cy="48387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 rotWithShape="1">
          <a:blip r:embed="rId7"/>
          <a:srcRect l="33492" t="33263" r="16587" b="34197"/>
          <a:stretch/>
        </p:blipFill>
        <p:spPr>
          <a:xfrm>
            <a:off x="15726" y="329294"/>
            <a:ext cx="9890275" cy="355690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 rotWithShape="1">
          <a:blip r:embed="rId7"/>
          <a:srcRect l="33492" t="30776" r="16587" b="67073"/>
          <a:stretch/>
        </p:blipFill>
        <p:spPr>
          <a:xfrm>
            <a:off x="1" y="0"/>
            <a:ext cx="9890275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664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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8891" y="1626493"/>
            <a:ext cx="8813586" cy="1358069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 всероссийском голосовании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по поправкам в Конституцию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Российской Федерации и голосовании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по проекту «Новосибирск – город трудовой доблести»</a:t>
            </a:r>
            <a:endParaRPr lang="ru-RU" sz="2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18711" y="6491202"/>
            <a:ext cx="2713945" cy="447738"/>
          </a:xfrm>
        </p:spPr>
        <p:txBody>
          <a:bodyPr>
            <a:normAutofit/>
          </a:bodyPr>
          <a:lstStyle/>
          <a:p>
            <a:pPr algn="l"/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Новосибирск - 2020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91" y="3091256"/>
            <a:ext cx="8813586" cy="228926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743200" y="5389651"/>
            <a:ext cx="7162800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А.В. </a:t>
            </a:r>
            <a:r>
              <a:rPr lang="ru-RU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Васильев – министр </a:t>
            </a: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науки и инновационной политики Новосибирской </a:t>
            </a:r>
            <a:r>
              <a:rPr lang="ru-RU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области</a:t>
            </a: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6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15883" y="1330513"/>
            <a:ext cx="2651760" cy="42228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Особый порядок голосования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u="sng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Необходима подача заявления</a:t>
            </a:r>
            <a:endParaRPr lang="ru-RU" sz="14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портале «</a:t>
            </a:r>
            <a:r>
              <a:rPr lang="ru-RU" sz="1400" dirty="0" err="1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Госуслуги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»;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МФЦ;</a:t>
            </a:r>
            <a:endParaRPr lang="en-US" sz="14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любой территориальной избирательной комиссии (ТИК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);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участковой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избирательной комиссии (УИК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3034147" y="1330513"/>
            <a:ext cx="3591097" cy="2161308"/>
          </a:xfrm>
          <a:prstGeom prst="homePlate">
            <a:avLst>
              <a:gd name="adj" fmla="val 16011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Голосование по месту нахождения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(«Мобильный избиратель»)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Подача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заявления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начинается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через 7 дней со дня официального опубликования решения о назначении голосования и заканчивается за 5 дней до дня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голосования.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Возможна подача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заявления в УИК за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 дней до дня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голосования.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3034147" y="3591574"/>
            <a:ext cx="5910347" cy="1961804"/>
          </a:xfrm>
          <a:prstGeom prst="homePlate">
            <a:avLst>
              <a:gd name="adj" fmla="val 120388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625244" y="1330513"/>
            <a:ext cx="1654231" cy="108065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течение 3 дней до дня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голосования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выбранном участке</a:t>
            </a:r>
            <a:endParaRPr lang="ru-RU" sz="14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279474" y="2477670"/>
            <a:ext cx="1316183" cy="10141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22.04.2020 </a:t>
            </a:r>
            <a:b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выбранном участке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009210" y="3591574"/>
            <a:ext cx="3616034" cy="2151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Голосование вне помещения для </a:t>
            </a:r>
            <a:r>
              <a:rPr lang="ru-RU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голосования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Подача 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заявления начинается через </a:t>
            </a: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 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дней со дня официального опубликования решения о назначении голосования и заканчивается за 3 часа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(в 17.00 часов) до окончания времени голосования.</a:t>
            </a:r>
          </a:p>
          <a:p>
            <a:endParaRPr lang="ru-RU" sz="14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625244" y="3558324"/>
            <a:ext cx="1654229" cy="10224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течение 3 дней до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дня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голосования</a:t>
            </a:r>
            <a:endParaRPr lang="ru-RU" sz="14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279474" y="4580789"/>
            <a:ext cx="1316184" cy="9725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22.04.2020 </a:t>
            </a:r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15884" y="5743445"/>
            <a:ext cx="9279774" cy="863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Чтобы </a:t>
            </a: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проголосовать на избирательном участке по месту регистрации</a:t>
            </a:r>
            <a:r>
              <a:rPr lang="ru-RU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 нужно предпринимать никаких действий: достаточно прийти на свой участок в день голосования с паспортом. </a:t>
            </a:r>
            <a:endParaRPr lang="ru-RU" sz="1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15883" y="150106"/>
            <a:ext cx="9279773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Порядок голосования при проведении Всероссийского </a:t>
            </a: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голосования по поправкам в Конституцию </a:t>
            </a:r>
            <a:r>
              <a:rPr lang="ru-RU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Российской Федерации и </a:t>
            </a: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голосования по проекту «Новосибирск – город трудовой доблести»</a:t>
            </a:r>
            <a:endParaRPr lang="ru-RU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97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15"/>
          <a:stretch/>
        </p:blipFill>
        <p:spPr>
          <a:xfrm>
            <a:off x="432260" y="0"/>
            <a:ext cx="9044247" cy="685800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3009207" y="1670858"/>
            <a:ext cx="4962698" cy="1138844"/>
          </a:xfrm>
          <a:prstGeom prst="roundRect">
            <a:avLst/>
          </a:prstGeom>
          <a:solidFill>
            <a:srgbClr val="4A7A9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63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181" b="47515"/>
          <a:stretch/>
        </p:blipFill>
        <p:spPr>
          <a:xfrm>
            <a:off x="0" y="0"/>
            <a:ext cx="847898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181" b="47515"/>
          <a:stretch/>
        </p:blipFill>
        <p:spPr>
          <a:xfrm>
            <a:off x="9337963" y="0"/>
            <a:ext cx="5708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073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06"/>
          <a:stretch/>
        </p:blipFill>
        <p:spPr>
          <a:xfrm>
            <a:off x="448887" y="0"/>
            <a:ext cx="9135688" cy="6858000"/>
          </a:xfrm>
          <a:prstGeom prst="rect">
            <a:avLst/>
          </a:prstGeom>
          <a:ln>
            <a:noFill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6503669" y="6363133"/>
            <a:ext cx="2740084" cy="425508"/>
          </a:xfrm>
          <a:prstGeom prst="roundRect">
            <a:avLst/>
          </a:prstGeom>
          <a:solidFill>
            <a:srgbClr val="072741"/>
          </a:solidFill>
          <a:ln>
            <a:solidFill>
              <a:srgbClr val="092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63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06" r="96250"/>
          <a:stretch/>
        </p:blipFill>
        <p:spPr>
          <a:xfrm>
            <a:off x="0" y="0"/>
            <a:ext cx="448887" cy="6858000"/>
          </a:xfrm>
          <a:prstGeom prst="rect">
            <a:avLst/>
          </a:prstGeom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06" r="96250"/>
          <a:stretch/>
        </p:blipFill>
        <p:spPr>
          <a:xfrm>
            <a:off x="9360131" y="0"/>
            <a:ext cx="545869" cy="685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4113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EAEAF2"/>
              </a:clrFrom>
              <a:clrTo>
                <a:srgbClr val="EAEAF2">
                  <a:alpha val="0"/>
                </a:srgbClr>
              </a:clrTo>
            </a:clrChange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"/>
                    </a14:imgEffect>
                    <a14:imgEffect>
                      <a14:colorTemperature colorTemp="4091"/>
                    </a14:imgEffect>
                    <a14:imgEffect>
                      <a14:saturation sat="45000"/>
                    </a14:imgEffect>
                    <a14:imgEffect>
                      <a14:brightnessContrast bright="9000" contrast="-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17" name="Прямоугольник 16"/>
          <p:cNvSpPr/>
          <p:nvPr/>
        </p:nvSpPr>
        <p:spPr>
          <a:xfrm>
            <a:off x="315883" y="124929"/>
            <a:ext cx="9279773" cy="519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«Новосибирск – город трудовой доблести»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5883" y="919594"/>
            <a:ext cx="5786351" cy="526297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 fontAlgn="t"/>
            <a:r>
              <a:rPr lang="ru-RU" sz="1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декабре 2019 года Президент Российской Федерации В.В. Путин</a:t>
            </a:r>
            <a:r>
              <a:rPr lang="ru-RU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предложил присваивать городам России почетное звание «Город трудовой доблести». </a:t>
            </a:r>
            <a:endParaRPr lang="ru-RU" sz="16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t"/>
            <a:endParaRPr lang="ru-RU" sz="1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t"/>
            <a:r>
              <a:rPr lang="ru-RU" sz="1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Инициатива </a:t>
            </a:r>
            <a:r>
              <a:rPr lang="ru-RU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 введении нового почетного звания для городов приурочена к празднованию в 2020 году </a:t>
            </a:r>
            <a:r>
              <a:rPr lang="ru-RU" sz="1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75-летия </a:t>
            </a:r>
            <a:r>
              <a:rPr lang="ru-RU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Победы в Великой Отечественной войне и проведению Года памяти и славы. </a:t>
            </a:r>
            <a:endParaRPr lang="ru-RU" sz="16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t"/>
            <a:endParaRPr lang="ru-RU" sz="1600" b="1" i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t"/>
            <a:r>
              <a:rPr lang="ru-RU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«Город трудовой доблести» может быть присвоено городу Российской Федерации, жители которого проявили трудовой героизм и самоотверженность, обеспечив бесперебойное производство военной и гражданской продукции на городских промышленных предприятиях во время ВОВ</a:t>
            </a:r>
            <a:r>
              <a:rPr lang="ru-RU" sz="1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fontAlgn="t"/>
            <a:endParaRPr lang="ru-RU" sz="1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t"/>
            <a:r>
              <a:rPr lang="ru-RU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населенных пунктах, удостоенных звания «Город трудовой доблести», установят стелу с изображением герба города и текстом </a:t>
            </a:r>
            <a:r>
              <a:rPr lang="ru-RU" sz="1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Указа Президента </a:t>
            </a:r>
            <a:r>
              <a:rPr lang="ru-RU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 присвоении звания. </a:t>
            </a:r>
          </a:p>
        </p:txBody>
      </p:sp>
    </p:spTree>
    <p:extLst>
      <p:ext uri="{BB962C8B-B14F-4D97-AF65-F5344CB8AC3E}">
        <p14:creationId xmlns:p14="http://schemas.microsoft.com/office/powerpoint/2010/main" val="70069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1757</TotalTime>
  <Words>335</Words>
  <Application>Microsoft Office PowerPoint</Application>
  <PresentationFormat>Лист A4 (210x297 мм)</PresentationFormat>
  <Paragraphs>32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Sitka Display</vt:lpstr>
      <vt:lpstr>Sitka Subheading</vt:lpstr>
      <vt:lpstr>Tahoma ??????????</vt:lpstr>
      <vt:lpstr>Тема Office</vt:lpstr>
      <vt:lpstr>Office Theme</vt:lpstr>
      <vt:lpstr>О всероссийском голосовании по поправкам в Конституцию Российской Федерации и голосовании по проекту «Новосибирск – город трудовой доблести»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Цифровизация избирательного процесса</dc:title>
  <dc:creator>Сумина Виктория Игоревна</dc:creator>
  <cp:lastModifiedBy>Фурсов Алексей Алексеевич</cp:lastModifiedBy>
  <cp:revision>60</cp:revision>
  <cp:lastPrinted>2020-03-16T08:21:12Z</cp:lastPrinted>
  <dcterms:created xsi:type="dcterms:W3CDTF">2019-12-11T08:00:50Z</dcterms:created>
  <dcterms:modified xsi:type="dcterms:W3CDTF">2020-03-16T12:46:32Z</dcterms:modified>
</cp:coreProperties>
</file>