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5"/>
  </p:notesMasterIdLst>
  <p:sldIdLst>
    <p:sldId id="258" r:id="rId3"/>
    <p:sldId id="257" r:id="rId4"/>
    <p:sldId id="378" r:id="rId5"/>
    <p:sldId id="375" r:id="rId6"/>
    <p:sldId id="347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24" r:id="rId15"/>
    <p:sldId id="328" r:id="rId16"/>
    <p:sldId id="329" r:id="rId17"/>
    <p:sldId id="330" r:id="rId18"/>
    <p:sldId id="343" r:id="rId19"/>
    <p:sldId id="368" r:id="rId20"/>
    <p:sldId id="369" r:id="rId21"/>
    <p:sldId id="374" r:id="rId22"/>
    <p:sldId id="376" r:id="rId23"/>
    <p:sldId id="377" r:id="rId2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25" autoAdjust="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D4CBE-9947-43D7-BB83-BAF1E0941DC4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1B36D-948D-48F1-8421-8854BD90C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426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FA031-F56F-4575-B97A-ABFA80889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E8815-717C-481A-B6A1-7C1210897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7FD44-BC18-4738-BE70-3B3EF9396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BDF8-8ECA-444E-8632-C81754A1697A}" type="datetime1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98288-E5AC-48DB-A1BD-F85DF7B4D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5663F-458E-42F8-BCF0-0D39F083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52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A06A5-CF14-4EA2-A4EB-AEA6B95F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D01D9A-104E-4DA5-9B03-CC473490D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211F5-2B62-4155-B6AC-DDEEDAE9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EA2C-8AFC-4B11-AEB8-5974287FB1CA}" type="datetime1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30147-9515-44BD-93B6-8FEC70761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B40A5-52EF-4FBA-A23B-C931B5E1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5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3606DE-1B83-4AA9-8262-C38D93D3C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0DCD6-0E03-4B56-9672-3B8AAB752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52EAB-C3F4-4E18-919F-0BEBBBBB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6863-B489-4C80-8CAD-BB96F257E4BD}" type="datetime1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B991-A9AE-46B3-B248-3B4A9058E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4948A-C80F-4D66-AE05-D924424D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6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133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095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75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4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659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572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022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588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FAA17-580B-4BDE-B513-DE1F9CE9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CAD67-1FE6-45A0-860A-5E9311836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FADBD-D8AA-4FAC-A539-8050E526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2490-5F29-4230-B718-939F5374D4AF}" type="datetime1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4AE34-D652-4CC3-90E1-A44D932BD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7A10E-9DB1-4B34-B92A-0F8B0B6C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9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594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44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99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874FD-7BC6-4BDE-8A8B-4232407D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E9927-2139-4E74-A711-8C6A10EC7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1F727-E1AE-418E-8B4B-CE42D69E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69DF1-755D-4E4E-A78A-A3EF38BF504A}" type="datetime1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778BA-8512-4A0D-82EC-9546CB8B5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1D123-AFF5-4326-BB86-08D6ADF65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1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DD0B-EDDB-404E-923B-E1573D872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16FEA-2C67-4524-A7C7-3C745D41E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A619E-3CCE-4A82-9DA9-9119CCA9B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FE1F4-9F6D-408E-BD85-07478DF6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D97D-43D2-40AB-9BB9-3FC7E6C452AE}" type="datetime1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8041A-9B65-4269-8DB2-8A3BF583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EE8B8-8D74-433B-8A53-C6679B2C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4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D071A-013B-46BC-927F-13AAAE3AC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10D38-3458-459A-A1E1-F207E9F5A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F1027-4F41-4A7E-A923-21DB27732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994A4-EA74-4A3C-A142-8EEA10B64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61CB6-DC91-4F5C-AC91-E751A24E33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06B057-4506-419B-9278-3C3E9BF32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4202-4CDD-4ECC-91B1-9467A1FDC90B}" type="datetime1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AB265-670E-4882-8E3B-E72796762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F318CB-991E-49C7-87FB-5906C734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47B76-2405-40FE-80AA-3A04AE39D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1FEF6-9147-427B-8B61-3788EC54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0553-1ADB-4E47-880F-99B14D962440}" type="datetime1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B2FC0-BF2A-4050-BC4C-03AF1C786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59B2D4-CF13-405A-81E0-61905D47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E15E1-E64E-4203-A7E5-EC9C0469B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27D5-F9D2-4E44-AB45-1789124B36BA}" type="datetime1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34CCDB-44AB-463E-87F0-27DAF0DE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2982B-00ED-45CF-A091-ECE97020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2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80A2-DB5D-48F5-A3B5-8509F0054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7E5D1-EAB1-4743-BDDC-52B8A4078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F0E49-6D15-4EAE-8042-F14AE1136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F7409-B560-4FB5-9392-02F00196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73211-1A06-4FCE-B9E9-9F41C4D995F6}" type="datetime1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DB942-2619-402C-BCB7-30F3FF04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D5407-30DF-432F-BB2C-C4D654F5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6675-35E2-441E-B52E-83452814A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EF8D3C-94C8-49F2-9165-4B1CBF1EF9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83534-453E-492F-8839-5DA096C0F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E95D0-EFB9-48E1-9D00-212529662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02B3-72DA-4334-9F89-FFEAA2F71926}" type="datetime1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85200-B522-4F2B-9FA0-869FC9F67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BB67F-3589-4D3E-9745-4C3B6E59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6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72EE2-C23C-4B27-ABC2-6527AD6C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86074-3D07-4604-ACD0-11C479467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A763F-897D-4BDE-A57C-38769A4BE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A977-33A5-46E4-A75A-E7B2F6E6F1D8}" type="datetime1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4A3ED-2388-49A0-B8CA-843FD361C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7192B-357C-43F4-9FBC-AC9811A66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40729-070A-446D-8FAF-1A51F283A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1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8FCF3-C6FD-4033-9778-C0D86CD8E8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4DB30-534F-43C7-BA19-802FE498F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49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tiff"/><Relationship Id="rId3" Type="http://schemas.openxmlformats.org/officeDocument/2006/relationships/image" Target="../media/image7.png"/><Relationship Id="rId21" Type="http://schemas.openxmlformats.org/officeDocument/2006/relationships/image" Target="../media/image25.jpeg"/><Relationship Id="rId34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33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32" Type="http://schemas.openxmlformats.org/officeDocument/2006/relationships/image" Target="../media/image36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28" Type="http://schemas.openxmlformats.org/officeDocument/2006/relationships/image" Target="../media/image32.jpeg"/><Relationship Id="rId10" Type="http://schemas.openxmlformats.org/officeDocument/2006/relationships/image" Target="../media/image14.jpg"/><Relationship Id="rId19" Type="http://schemas.openxmlformats.org/officeDocument/2006/relationships/image" Target="../media/image23.jpeg"/><Relationship Id="rId31" Type="http://schemas.openxmlformats.org/officeDocument/2006/relationships/image" Target="../media/image35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Relationship Id="rId27" Type="http://schemas.openxmlformats.org/officeDocument/2006/relationships/image" Target="../media/image31.jpeg"/><Relationship Id="rId30" Type="http://schemas.openxmlformats.org/officeDocument/2006/relationships/image" Target="../media/image34.png"/><Relationship Id="rId8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6680"/>
            <a:ext cx="1219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«СКИФ» - 3 ГэВ 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 синхротронного излучения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поколения 4+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15959"/>
            <a:ext cx="10058400" cy="3361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6535" y="6222772"/>
            <a:ext cx="779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эффективность, своевременность, реализуемость</a:t>
            </a:r>
          </a:p>
        </p:txBody>
      </p:sp>
    </p:spTree>
    <p:extLst>
      <p:ext uri="{BB962C8B-B14F-4D97-AF65-F5344CB8AC3E}">
        <p14:creationId xmlns:p14="http://schemas.microsoft.com/office/powerpoint/2010/main" val="1923717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ata:image/jpeg;base64,/9j/4AAQSkZJRgABAQAAAQABAAD/2wCEAAkGBxISERUTERIVFRUXFxgXFxgYGBgZGBgXFRcWFxcVFxoYHSggGRolHhUYITEiJSorLi4uFx8zODMtNygtLisBCgoKDg0OGxAQGy0lHyUtLS0tLy0tLS0tLS0tLS0tLS0tLS0tLS8tLS0tLS0tLS0tLS0tLS0tLS0tLS0tLS0tLf/AABEIALABHwMBEQACEQEDEQH/xAAcAAACAgMBAQAAAAAAAAAAAAAABQQGAQMHAgj/xABJEAABAwIDBAYFCQUHAwUBAAABAAIDBBEFEiEGMUFREyJhcYGRBzKhscEjM0JSYnKSstEUJIKi8CVDc4OzwuEVU2MWZKPD8Qj/xAAaAQEAAwEBAQAAAAAAAAAAAAAAAQMEAgUG/8QANBEAAgEDAgQDBgYDAQEBAAAAAAECAwQRITEFEjJBUWFxEyIjgZGxBjNCocHwFFLRQ+EV/9oADAMBAAIRAxEAPwDuKAEAIAQAgBACAEAIAQAgBACAEAIAQAgF9fjlND87PEw8i8X8r3QEmjrY5m54pGyN5tcHDzCA3oAQAgBACAEAIAQAgBACAEAIAQAgBACAEAIAQAgBACAEAIAQAgBACA1VFSyMZpHtYObiAPMoCv123dBF/fiQ8o2uf7QMvtQCKp9J7TpT0kj+ReQwd/VzfBCRLWbdYjILt6KFvMDMfNxI9g3hCCt4hjU8gPTVMsn2ekAbf7rSRbwCEioyDgAPO6AkUM8zHZ4TI0/WYXN3faHBAW3C/SNVw2bN0c47wJPxMBHmEBdcK2+o5bCRzoHHhKMoPc8dW3eQhBaY5A4AtIIO4g3B7iEB6QAgBACAEAIAQAgBACAEAIAQAgBACAEAIAQAgBAYJQCyu2ipIfnaiJp5ZgXfhFygEFZ6SKRukTJpT9luUebyDbwQjKE1V6Qqt5IhpWR9sjsxtzt1fihIkqMexCb5yqdG0m1owG253IykeJQkSVDIibyyue65uXOLndg4n2oQa3V8LdGR67tw17QT1kBl9bMdzco3Xcdb97re7RAaTSvk6zjfuaTu3/Vbw4FADaNlwC4X4jMXEcxlYPigN7WMabAG9+Aa025260nNCT125QBzIvrx60mvH6qEEWSoa2wuDzDdR7Mo8LFCQa2RwsyJ1u3QHW/ANB8brlzit2Z6l3Rp9UkTsLmqqd2aKboOYDuqe9nqnxCpdzBbGKpxejHpTkdJ2U2qlleyKfI8uuA9gLdbX1FyOHCyinX55YwV2fFJXFf2fLhYLpdaT2DKAEAIAQAgBACAEAIAQAgBACAEAICPV10UQvLIxg5vcG+8oCv1e39Aw5WzGV3BsTXPJ46EC3tQCut2+myudDQShjSA5812Bt9Q5zWhxy21vuQC2q2mq3tzPr6WnaRmHQt6R1idAC4m537hw8FBDeCl49iL5Hkftc1Qz7eZvH6ly3tuPIKQmKAUJJlNiUjBa4I5Ht7d6A2NrXvNs7Y924W4jif60Qh5Jn/Ss2sjy4nhe9+0X8PNQNTbHhcY+iTY63J7dCP63FSSeHGMAhlrnTqF4H8XR3ub8CgNTg5t9GxnffqsNt285nH2ICPNURXF3578A0ut3dIcp8kHqDM7haOF5bwznTsOX1f/ANVbqQW7MlW+t6fVNG9tJNbrPZEOTQL+z9VVK5itkefU43SXRFs0SwQMF3udIfYqnczeiMj4rc1HiCUf3NVJj8bXWZC0DTlfdzsuZSn4nNVXDWXNjWSsiqG26R0bj/XiqtG9TCo8kuacciyHAJ2vJLmSjTK4l1hzDmDXXmCbciu5NYyj2rOrZz0np67DinZI5wjLZYXZmNBgewtNydxczMO3MNNN+qr9pFao+go0KSWacUvNYLrg01ZE1o6YyAH+8s64voLtAA00uLdyrjftPK2NDopl4pJw9jXjc4A69q9mLysmNm5SAQAgBACAEAIAQAgBACAEBW9rMVmiytgLGucCczm5rWNrWuPNU1KnI0eTxHiTtJxXLlPJzXFMXryXCrqqhrD6r4MoYD9trMhLfG/euoVIyNFrxGhcdL18HuK58QpB83T5zb15SXOLv4nG7Dy0cNCHKw26mybaqcjLGI4m3uAyNmmtxa4O7nv7b6oNe4uqsUnl+cmkdx1cbXO823BBghhCTKAAgPQbdAZyoRk3UtY9mjHHXgNQfBQ2lucynGOrePmNI6qodbLCBbW5zAeV/wBVXKtBdzHU4lbw3ln01MPppiPlajKOQ93BVu58EYZ8aj/5wb9TV+zU7dSXPPaVS7ibMc+J3U9sL5HttYxvzcbR221VTk33Mc3UqdcmzTLXyH6Vu5QcqlFEZ7yd580LEl2F1fNpZtz3LuCWTVQhh5YphDm6uBGvwVzwbp8slhMZQyXVTRjlHBZNl53ZnC5sBu8CqmsNHm3kUsE+neRiNP1ibulfY7h0dNKBbxKrmvdk/I+h4DczlBUWtF/0sMNVnAcWSNkY9znyud1XMLHtbC0X+sWGwH0CSd1+pukqPIlqe3RqVZTbnHGH9S/YBUMdTx5HtdZjQbG9iGi4PIr1abXKsFanGTbi8jJdkggBACAEAIAQAgBACAEBgICo7bevF913vaslxuj5j8QddP0f8Fbus587sxRiGzsUmrPk3dnqnvH6K6FaUfM9a14xXo6T95ee/wBSt12ETQ+s27frN1HjxC0xrRlofR2vEqFwvdeH4MhBWHoAgMt13a9yhtLcrlVhBZk8EynwyRxAtlvuzaXtvtxKrlXgu5iq8ToQ759BpHs8QLuk8Gj4lVu4/wBUYanGeZfDjn1Muo6WM2dmeRwIt71VKtLxMU7+4n+rHoBrw3SONrfaqnLJllmXU2/Ujy1sjt7j4aBchRRGc7mUOkjUZRw17kOuVnpjHO3NP9dyZRDcV3NU0jGfOSsaeV7nyFypUZS2RZCnUn0QZEZi9IXZTIb83NcB5nd42XbpVPAulZXKjlIaRQseLsc1w+yQfcqnzLcxSdSDxJNG39gaRaxPcmWc+2a7nj/04Xahpb23spU2Sr9rzGWFYZ0FyXh1xy3eKhvLyUVq/tsaYIL5ZBXZ2C4Y2QC3OSIs/wBy5qY5GvE9rhVzTto80vAnGCoeOsbDtKqUPIvr8fX6f+jOn+TcHteWuHFpLT7Fr9o1seM+IVM5gsHRtk6980BdIcxDy29gDYBp1t3rZRm5Ryz6ThdxUr0OepvloeK49IEAIAQAgBACAEAIAQGmqeQxxG8NJHgFEnhHFRtQbXgcyq6iaQ5nPMnY46j7vAdy86cpPVnwNa7ncYdR5aNMcwOm48joVypJlDRtCkgzdCEIsewyAMMpBbY65La6E7jpwXarTjsevZcRuYtQTz6lRbjEOYNipzI4kBudxNydAA1tl25Ta1Z7PJXqv3pfTQex4fXusCY6e5DQ1gu+7jYCzAT5kKjnXqXR4U28y/cKLZt/SRyuqH9I13Wjmjcx9hY3sXFzQQdCRYnkodSOxonw1Om4xepsfXyQSBj9NBodQe0eSrj4o+Xr2E6TaksMYtqY5eq9ov8A1uO8LpT8TJzyj1akDFKHow0sNw7geHHeN660L4VFLdEAQk73eSjmOnUS2RDxWrZTi5hkkH1gBkHe7UjyVlODn3NVrQlcfrS8u4lftXIfUjYwfjP82nsK0Rto92elHhVOPU2/2IMtXPPoXzP10ay5Hk2wHku3GMNkjXCjRorOEv75ls2coaxkbWmliDQN73ujJ7XBtyT3qyN1GCMNzdWieXPPpqMcRwAT2Ez42tabhsTDe/a5xufd2Kmpd8zzgxLiqh+VF/N/wZw/BKOnfmYwufzJJ/lbYexZp1JS3Mte+uK0eWTwhyJpD6rLd9m/8rgwNR7vJ56Nx9Z4H3Rf2n9FAyuyM9CziC77xv7NyEc0jYHW0FgOwWQjlPEsgaLuIA5k2HtUpHcacpaRQoqdqKVmnS5zyYC72jT2q2NGb7G+lwq5n+nHrodP9FtcJ6HpWtLWulksDa/VIYb203tK10oOCwz6Xh9rK2o+zk8vOS3q03AgBACAEAIAQAgBACAiYvJkglda+WN7rc7NJsoayjmceaLRx7Ato6eqaOjfZ1h1HaO8ODu8LBKnKO58LdcPrW3UsrxQ2kY13rC/vHcVW0mYttjWWPbu648nD4FRqicpmY5g7d4jcR3hSmmMYFO2brUUh7R8US1XqbOHrNaK8zmeyE39oUt9R08QIO6xcAb+a11l8N+h9tSilJHTINoszqtoNwJWCEHcxrpMhDQNwtbTcvH5XHlL3XeX3LzUVVDTRRSTizpQC1mriSQCQByFxqbcFZyRay8sm4uY0FzSKX6YJ4X0dJVU4aLyOZe2V2WzrsI5hzdx3aq+3iubGDPcKFaCe+dij7P4sXvaCeKsq0sI+evLVQi2i6Yk28MRAvqPyrjHuo85R0XoaKahc7hbwv7UUSHFeJNiwwDefapUDlRfZEKXZ+hD87oY8x4bmk8ywHKT4K3ml4m3/JuVHDnhE2MkC0TAxv2Who8zZVt5MU2pdUs/ueHROPrP8tT7dFBXlLZGBAziC77x+A0UHLlI3NNtAAO4Ae5Qc4PL3gak2HMqd9iVBt6IV1e0lLHoZQ48mXef5dPNWRozfY3UuGXNTaP10E9VtsP7qEnteQPY25VytX3Z6VLgMv8A0l9BNVbTVT/7wMHJgA9puVdG3gj0aXCban2z6iqZ5ebvc555uJd71copbHoQpxh0pI8qTs+jvQ3FlwiDtdM7zmkXJyXZACAEAIAQAgBACAEAIDVVRZmOb9ZpHmCEB8cw3AbwIA7wQpxlBpNYZa8E21mis2a8rOf94PH6Xj5rPO3T2PFu+DUqvvU/df7F9wrGIahuaF4PNu5ze9u/4LLKEovDPmrmzrW7xUX/AAmSRB2/fwI0I8Vw0jKngU7SUMslM+NlnXsb7iAL8OPgoTaaZqs60KdVSkc9wnBnQ1EUjnaxyMdut6rgd2/gr6ldOLSPqY8RjlNIcUeGTZ5AB9JriL3NmvDuCxupDQ7jdRcmks65/c6TjGyLq5lHOypbFkgaxzXNLgQbOu2xGvA89OS4jWgoYbPQurVV9HsJfS7hzGYZTU8by8tmJLja7jlcXONt1ydy0W9xTcko9snNw1SUc7f/AA5hgVBMyRpyEi43LRVnFo8q7r0pwazqdWo5h0bbMc5waPo7jYX1dYKqLWEeNF0+XD3NrjK76re8lx8hYe1dZY5vBHh0H1nOd2eqP5dVDz4nLc/E8sAG4Adw18964KuXuzD36FSMeAnrMbgj9eVt+Q6x8m3Xapylsi6nY16nTFiep2zYPm43O7XENHxKtjbSe56FLgdR9ckv3FFVtVUv9VzYx9kXPm66tVvFbno0uEW8N9fUUVE75DeR7n/eJPsOiuUUtkehTpQprEEka10WggBACAEB9Nei5lsJpO2PN+JznfFcnJakAIAQAgBACAEAIAQAgBAfH2JRZJpWfVlkb+F7m/BdIEdAbIJnMcHMcWuG4gkEeIUOKe5xOEZrlksouGCbdubZtU3MP+40db+Ju4+Flmnb94nhXfA4yy6Lw/D/AIXiirY5m54nh7TxHuI3g9hWVxa3Pm61vUpS5aiwzNTSRyeu0E8+K4cUziE5Qfus0x0IiJeDa51Pfw7D2rHVpSWD07a/cMuW/pknU+JCKGOMk9RgbbNpYdjd/iuf8Vyk2z1lxipyJY1+hBrZ2zWBjzAG4FrC/vK0U6EYbGC4ua1x1P6GymhAGjGt7h8VbgpVFdzZmVkTpRSIlbi0EXzkrG9hOvkNVaot7F0LerPpixBWbbwDSNr5PDKP5tfYu1Qk9zXT4VVl1NIQ1e2VQ71AyMd2Y+Z09isVvHubafCaMerLEtViE0nzkr3dhJt5DRWKEVsjfTt6VPpikRguy4zdAF0AXQEqgwyee/QQSy2uSWMc4C2+5AsgJMuAVDI6aZ8eWKqcGxPuCLucGjMBq06kgHeAUyQb9sMC/YKt9N0nSFgYS7LluXsDiALnTXmgEt0JMXQH1L6P4smF0Tf/AG8XtYD8VByWBACAEAIAQAgBACAEAIAQHyZtbDkr6tvKpn9sriPepQFSkAgBAb6Ktkhdnie5juY49hG4jvXMoqW5VWoU60eWosoumC7dg2bVNyn/ALjRcfxN3jvF+5ZZ27WsT5+74G+qg/k/4LRiU7X0+djg5uYEFpuDoeIWSomksnixpyhLlksPJid0EPWkexp33e4DwAXai3sj1qdvKS91Cms2zpWeoXSH7LSB5ut7ArI28mbYcOqy30Edbt3K7SKNrBzPWPwHsV0bZLc1Q4ZBdTyIavG6iX15XEcgbDybYK5U4o2QtaUNoi+67LwuhIXQBdAe4InPcGsa57joGtBc4nkANSgJk+DVDIBUvhc2F0hiDzaxkbmDm2vmFixw1A1FkIGVbsw6LDIK9z9Z5SxkeXcy0hDy6+t+jva24oMjjYzBoJcLr5pYmPkZJDGxzhcsDzGHZeROY6jXVQMnU6fHpG4y7DmMjZTxUnSgNbZ2bqWG+waA7cAhAswXEKYUOF0dU0ZaqEOjcTYCaNzJIx2El+h5i3FAc09LD74vVdhjH/wxqSUVFCTDjoUB9abMx5aKmbygiHlG1QcjNACATV+0UTGyZLvdHo4BrsoJ4F1rceF1w5aZRROviDlBZx/e5Xabb8GUMIa4gO6RrWuaWlpAswucQ/ed9joO21Xt1oY//wBGGng330/kfU+1EBkyOOUkAg3aWm9+rdp9bs7QN5Cs9pHODVG7pOagmm34PP2GlNXxyEtY8FzfWbucL6i7TqN67yXqabx3JKk6BACAEAID5c9IlPbFa0f+Yn8TWP8A9yZBWrKcgEyAQGUBhAbnzubCA1zm3l1yuIuC3cbFcuKe6OZU4SeZJM1E3NzqefFdYR2ljYxdCQugC6ALoB3hOydfU26CklcD9ItyM780lgR3IQbptlJY4qGWR7MlbI1rA25c1rnMGZ1wBfr7hfcoyC5VmwdJTx4mDnldTMh6J73EWMjA5xLWWB1Ol7pkgdigih2ppo4I2RxtpDZrGhrR1ZhuHHcgJVFgv7bgctOLB75at0dza0jKyVzD3XFj2FAKvTHHHHhtJDF6kVR0Q/yYJGEeY87oCrbK49T0+E1kcjx0slTA9kQ9d7Y3QOdbkLNcLnTRAWbFPSZE58slDQETysDDUTBrDY9Vu65cAbAC4BIC5c4ruVyqwjuygVmIT1EdPHUPayKmiyQ5W2Nm9UguO+S8Tf0C5dT/AFOJVs6QWRbX2e4OD3Pc4Avc8uLi6wvmLt/LwUxcv1HdJ1HnnNUdMV3ktye6iltG88muPsKjJGT6zw6PLFG3kxo8mgKQRMexQwMBazM5xsATYaak9unDiq6lVU8ZMtzdRocvN3KLi2PzzS/IZJrFrGsd1I8zr3zBxc24sLEnid2l6Pa80vceTz/8t1auKMlLK7rCXplor9YY2a1PTB1sobA8uZn1d9AOD26gX03Edg45Vl8yy/IzqnFTlGrDL30cUvvo/wC+ZK6eUt1nhbE0tf0ZDg97rXJB1Y03J32sfxJze7rLHkI1Oak4ury9sP8An3c/Q001NkB6GkfE0EtfUi+Vx3MzAuOuZwsMo1I0toZabWVHHmdNTlSU408Y7pyb8/D7sIK1rTaKp/aZgHFzZA0ZXMsCyzbhzedxe7W6EgWcyT91vPmQ6kIzjKDeXp7y0w/OT+zwN6TG6mlDnSnKHHOW07mSC24BnVcGm97tDdwvwJXanKLy9c+Bo9vVozzN5T7JxX7PP1yNsH22cW/KgAFxs6UGMht+qHNaw3J4EAA2J00C6VbHVp6ltO/w2qvu+Gf+pYLPs/jIqmFwblLTYi+YcwQe0a7uKshUU84NlvcxrpuPZ4GqsNAID579JFD/AGpWHm6N3nBEPgVy3qQ2UmppLKckkNzSFIMKQCAEAVHzQ/xW+5ygHi6kkLoSF0BaJdmY24RHiGd5kknMWTqhjWtdI2/Mk5Bx4qMkDrY2KNuDYhUdEx0sU0Ra5zRmAb0L8gda4be+7mUBYsc2zq5sCbWNf0Mz6oxkxaWYHSDKC65HqjVO5BJpcWgp8PwUTUrah8gjZEXWtE5xjDpNQdesLWHDeEBI2srY4mYz0j2guNMGtJAc+0UZIaCesd6gEbFPSFhLar9sghlqasMEbXBr2ta03s05yANXWJDSdbJlLchtLcp1LtfiDYomRNZCYXTy5rF73GV7xIC12lgZTYfZB7Dw6sVsUyuIJ6albxWsklbZ9RJLZ5eGuPVDpbySSBoNgS55B3bypjKT3R1TnUk9VhGijdlHqXdc2N7WBaWkaa8bixFik02xUpub30JTqiZ+95AuTYab78teJXKhFERt6cdcHllHxK65kW6I3CEBcOoiHJIOmaNwv4fquHUOHVRtdM17HMtq4ZR3u0+KRqe8kI1U2fUzRYW5LSWlY28eRHGR9Z35VivelHzv4im404NeL+xzzDZcrZrcdN9uHkvNPnJ1HHC8Vg24TVGOJz2uIkDnZXa31AB1B5disp1Zw6TXSvZ0JNQeG0uxrhjikjE9TC2ctL9HZt7nesHNNwerx37+Vrqdz/ustmylxBxlJ1FzN4747f3sEFOZg2Z1RJDFrmDQ15c5r9A4EggEA8RoOJ1XcJ05rV4LqVShJSU5cq7L3mlleGfuiHie0HRPjhDY3Mc9riQ1uZpLyL3AzE21yk24ajf06ujjHb0O/azlSlCLTil/qk3hf3XGSb+zU8RAHSGU5szi97mmN2uURvF2ndv0FuWg49rTxlLUoldW/LiEWpLGq01+iz9Pn3FVTjM08T+mdnNmtBOpyhw0uSbDQblXKpOW7OKtxVlJRlJv1/qOj+is3p5Pvj8oWuz6X6nq8F6J+v8ABd1sPaBAca9IFPfFJh9aOE/yuaPyrPUliSOJPUqFbh/YpUgmIqui7FYpHYtliIXaYNakAgCf5o/4jP8AcoBqupJC6EhdAdf2b2dfiGz0ELJGRWqJHl7wSAGyS30HHrDiFycieSqpKHD8ToP2pssj5oxFlF+ktHCXEZbgAEObv3tUjzE8eLyS4XHh8dO7qzOmMrnAN1e6wAI3DPqewriVSEd2U1LinDqZHra2pkip4p6hjI6ZoELWgBzDlJ3jrZ+qzUniLarj22dkV/5OeiLYrrejcCQXPkLr53EuJGm9zrG/HdxXUefOWd0/a82ZbeBiikkYCG21INyLkEbiOHsScVJ5Z3Uoxm02bDA55u4lxtbXXTkoWFsdRhGPSiRFQ9icx0TIsP7FDkDd+zgfrwVMqyWxy5EWWYfR17eHgFW55KJVfAjOaTqVy5lDqZMtiUOZw5kmigvLEOc0TfxSsHxXVKWZo6pSzNH1KvRPRKj6RD8lH9535VivelHzv4i/Lh6nOqJ3Vk7/AILzV3Pm6q96IUjvkXfePwREVV8Veh6gP7uO935nKI7ETXx/p9jER/dQO1353LqHY7lJ+3a9Psip4075SP70f5yrobM9y0/Kl8/sWisd6vgq0eHTzqIo3/JP8PzBdHpyj8WP97HWfRMf3aT74/KFus+l+p7XB17k/X+C9LYewCA5J6RQG4q2+gkp4x/E2Sa36eKw3jw0zNWlyyRAno8zb+fekJ5RZFiKuw7sVikdoQ1tB2KyMjoTz01lYmCKQuweag/Jn7zPeVANV1J0F1ABSBtFKwwtjfNKW5XER5ndE1xd9VvE6nxVTc86GWbrc2IrTJ7NWwaQxBoud97kEEDVpBGltb6HzPKg3rJnMaM3rORh88z97zbkNBqSbe33KVCKLI29NdgjorqclxLioOxcuQJsOH9i5ciSdDhvYuOcEoUYb38lTOuonLZoqnhu/U/VHxWd1XIqnUSFk7i7fu5cFCkZJ1WzT0SnnM7mehGueY55z0I1Dkc8xMwdgNXStuLmpp9L6m00ZOncFfbJuomaLZSdRM+ll6p6pTvSQfkovvO/KsV70o+f/EH5cPU5vRnqyd/wC81dz52r1RMUzvkD94pHYVF8Veh7gf8Au473fmcojsRNfG+n2CN37u3x/M5dQ7ESXx38vsip4075RnfH+Yq+Gz+f2PetF8KXz+xZqh/qqo8WC3IOC4aZ2OGZrAXhmY7gb3u7k3me1XQhzyxk9aNNTrRWUtM6vB1H0e2pnPpSQ8khwkZrGTlN25udmk8ltoxVP3c5yetZRVCbpNp8zzp28n4eRelpPUBAcj9MbbVdOb2LoXAc+o++n4wsF8nhMw3ucJoi4NW52AnueORHEe/xWCFXkeHsRQq5RNq8PvqNQtqfgbExBXYb2LtSOivV2Hq+MiRFVUdlamBZWMIYe9vvXQNbYyUZJtZTlRkZJMdIoyRklxUPYuXIEyHD+xc8wyTocO7Fw5Anw4b2LhzBPgwzsXDkCa2hDdToqp1YxWrIyeZbAXPVHPj/AF3LFUunLRHLkkKamqJ0ZoOfE/oqk/Ey1K3gQXRrpTMspmosXSZRKZFqKyJnrPF+Q1PkFfCjUnsjuFGpPZC6fHW/QYT2nT2BaoWT/UzVCxf6n9BfPicrvpWHJun/ACtULenHsa4W1OPYb+jmPNi1EP8AztP4QXfBXov2Pq5CCo+kWImGMgEgOdc2va40vyWK9TcVg8Hj1Kc6cORN4euDmVJGcjyQRrccL6e1eak1ufP14yhKKa3R4piegdyufNI7EVMe1XyCJ37uP4vzOUR6RJfH+n2RkH93b4/mcuobIhr47/vZFSxh3y0fez85Win0v5/Y921XwpfP7FlqHjq2KpPHhHfJJ2MlIgm7XkaEjgPA+KmSJ4hV5KiXjHz8f7uOvR+8/wDUowST6/8Apv8ABXW/5qN/Cn8eGPP7HYl6p9WCA4x//Q0RD6F45Tt8bwkfFQ1nQYT3KBs/tK6F46TrNOh5kdvb2rz7iyUlmBjnbYfNT+h07Da1srM0Lw4eB8xwK8vnqU3yvQmEzXVhx4DyUq6kaEytYmQL5ngdnHyC0068mcuaRXamRt958luhUZyqqFGORARZhxK1QeS6LySIKHdoobJyTYcP7FHMRknQ4d2LlyIyT4MN7Fw5EZJ8OG9i4chknw4b2KtyJJzKENF3aKuVRRWWyMoyfsjxKxVbvtEjmFdXXtbo3ru58P8AnwWTMpaspnXS0QpneXHM839w/RdryM0puTFVXjMEf0w48m9b3aLVTs60+2PUKjUl2EtVtKT82y3a439g/VbqfDorrf0LoWS/UxVUYhK/1nm3IaDyC2woU4bI0woU4bIi3VpcM8GwCrqzalppZe1rTkHe82aPEoQdBwP0I1kljVTRwDi1vyr/AINB8SgydJ2V9F9BQyNmYJJZmatkkdfKSLXa1tmjTsJ7UILsgNFSNyhkMT4lgsM4tKy9txBIPm0qqdKM+pGWva0q2PaRzgreJbDgty07gxvEOzHXncklZqlom/d0POuODwqVFODxjtgrWJ7OzwRdHkfJvs5jHEG5J4Xtv4rLO3nDRLJ5dfh1aFxlRbXivQVVULmQBr2lrxoQQQRqTYg7t6rScfdZjcZRuXGX90ENTgs8sjXRMLmtyEkdhzEDtstVKm3Btef2PcsoOdGTXmv2HdVQvL2tYxzjyAJPkFnUW9EjybenUlmPK8+g4gwF1EzI5wcX3futa+lt5vuVtanyNIjjVD2dWGX+n+T3sCf7Tj/zP9N6m2/NRs4V+fD5/Y7KvVPqwQFb242PhxOFscrnMcwl0b272uIsbg6OaeI03bwgPnza3Y2rw59p2XjJs2ZlzG7kCfoO+y7wuhIqw7EZIHZo3EcxwP6Kitbwqr3l8yqpSjPcuGH4y2oFs5D+LHEny5heHcWs6Ly9V4mOcJw3MVMS4pyK3IUVES3U5kKYpxk2gLe0EeRut9vLLwbaEs6FnoI+q24voPcqXWw8HTlqOKeBh7O8KPbRHMhlBRN+sFLqR8Rklxwxje9vv9yqlWgu45kSmGIbtfZ71XK5gu5HOj30x4ZR7Sss7p9iOcVV+LwxXLnhx7xbxcdAqOWpUempW6y2WpUsV2yiOmYuH1Yxp4uNgVqp8Oqy309Tn2dWe+hXqrauQ6Rsawcz1j+g9q3U+HU49TyWxtYrqeRNVVskvzj3O7CdPIaLbClCHSsGiMIx2RHLrKw6HmB7IV9Zb9mpZXtP0yMkf432B8LoDoeBegyd1jWVTYxxZCM7vxusB5FAdEwH0YYXS2LacSvH05j0hvzseqPABCC4MjDQAAABuAFgPBAekAIAQGuUIDVkUEB0aYGDyYkwRggV2A08xvLCx55ka/8AK4lShLWSTKp29Kb5pRTfobYMMjYA1jGtA3AAAexdKKSwiyMIxWEiQIFODrBS9vG2kZ/hn8xXn3nWvQ+U/EC+ND0/krOwJ/tSL/M/0nqu2/NR3wr86Hz+x2deqfUggBAaqmnZI1zJGte1ws5rgC0g8CDoQgOP7ceh/wBabDO807jp/kuO77rtORG5AchmifE8se10cjDZzXAtc1w5g6gqGk9GBzQY+fVm1+1x/iHHvXm1+Hrqp/Qx1rXOsBhIA4XBBB3ELGsxeHuedlp4Yl2hZaI9/wACvQs5ZkbrSWZjvC8UysaHtzCw1Gh3DwKy1OplTr4byOoMXgPNveD8Lqh83Yf5ESWMTg4y+x36Kt87IdePia59oKWMXc/2W/NZRGhUnsjqNTm0imxLXekKNukMRcebty0w4ZOWs3gvjSqPyK1iO19VNoX5RyaP69y3U+H0YdslsbaP6nkRyyucbucXHtN1sjFRWEsF6hGOyPF10SWfAtgcSq7GKle1p+nL8ky3MF+rh90FAdDwL0E7jW1feyBv/wBjx/tQZOi4D6P8NpLGGlYXj6cnyj++7728LIQWYBAZQAgBACAEAIDBCAxlQBlQBlQBlQBlQBlQFG9II+UZpfqEHsGZefedSPk/xAvjQ1/T/JUdgD/asX+Z/pPVVt+aizhX5sfn9jtK9U+oBACAEAICtbY7E0mIs+WblkAsyZlhI3svuc37J07jqgOA7Y7E1eGv+WbniJsyZgOQ33B3/bd2HwJQkRUlY6M9U6cQdxVNWjGotfqVVaMai1JOMVjZYDbR1xcHuO7mFRb0JU6muxmt6EqdTXYltqY2MbmeB1Rpx3clkdKcpvC7mKVKpObwiJPjrB6jS7tOg/VXQspPqZfCwk+pi6fF5XfSyjk3T271qhbU49jXC0pR7ZILjfUm55lXpY2NKSWxljSSGgEk7gBcnuA1KkFvwL0ZYpVWLaYxMP0pz0Y/Cev7EGTomBegmFtnVlU+Q/UiHRt7i513Ed2VCDomBbHUFHb9mpY2OH07Zn/jdd3tQD5ACAEAIAQAgBACAEAIAQAgBACAEAIAQFQ24oJZC10bC4BpBDdTvvuGpWK6pyk04rJ83xyyr1pwnTjlJYeNyr+j/Z+pbXieSJ0cbQ7V4sSXNLQADrx39i4tqU1PmawaOHWlSEoyksYOrr0D3AQAgBACAEBrqIGSNLJGtc1ws5rgC0g7wQdCEBxrbr0QluabDdRqTTk6j/BcfyO8DuCA4/VMLczXAtc24c1wIcCN4IOoPYUJIIQk2U8D5HBkbHPedzWNLnHuDdUILvgXolxSpsXRNp2HjMbO/A27vOyDJ0TAvQbSR2NXPJOfqt+Sj9hLz+IIQdDwbZykpBalp4ou1rRmPe7efEoBqgBACAEAIAQAgBACAEAIAQAgBACAEAIAQAgBAYIQAGjkgMoAQAgBACAEAIAQFR249H9JiTSXjop7WbMwDNpuDxue3sPgQgK/gPoToIbGpdJUuH1j0cf4GG/m4oDoGF4RT0zclPDHE3kxob523+KAnIAQAgBACAEAIAQAgBACAEAIAQAgBACAEAIAQAgBACAEAIAQH//Z">
            <a:extLst>
              <a:ext uri="{FF2B5EF4-FFF2-40B4-BE49-F238E27FC236}">
                <a16:creationId xmlns:a16="http://schemas.microsoft.com/office/drawing/2014/main" id="{F1139449-7DD3-4563-9F74-F3E0CADC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75" y="1415321"/>
            <a:ext cx="27336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2308B-98BB-40E9-9FA8-57DD4E70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306131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Энергетика и энергосберегающие технологии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B64A-E309-4A71-B2C1-7CA1C3A8AD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дизайн новых материалов для энергетики, включая ядерную и термоядерную, химические</a:t>
            </a:r>
            <a:r>
              <a:rPr lang="en-US" dirty="0"/>
              <a:t> </a:t>
            </a:r>
            <a:r>
              <a:rPr lang="ru-RU" dirty="0"/>
              <a:t>источники тока, топливные элементы</a:t>
            </a:r>
            <a:r>
              <a:rPr lang="en-US" dirty="0"/>
              <a:t>,</a:t>
            </a:r>
            <a:r>
              <a:rPr lang="ru-RU" dirty="0"/>
              <a:t> аккумуляторы</a:t>
            </a:r>
            <a:endParaRPr lang="en-US" dirty="0"/>
          </a:p>
          <a:p>
            <a:r>
              <a:rPr lang="ru-RU" dirty="0" err="1"/>
              <a:t>биоподобные</a:t>
            </a:r>
            <a:r>
              <a:rPr lang="ru-RU" dirty="0"/>
              <a:t>, в том числе, биоэнергетические и </a:t>
            </a:r>
            <a:r>
              <a:rPr lang="ru-RU" dirty="0" err="1"/>
              <a:t>биосенсорные</a:t>
            </a:r>
            <a:r>
              <a:rPr lang="ru-RU" dirty="0"/>
              <a:t> устройства</a:t>
            </a:r>
            <a:endParaRPr lang="en-US" dirty="0"/>
          </a:p>
          <a:p>
            <a:r>
              <a:rPr lang="ru-RU" dirty="0"/>
              <a:t>энергосиловые и </a:t>
            </a:r>
            <a:r>
              <a:rPr lang="ru-RU" dirty="0" err="1"/>
              <a:t>энергодвигательные</a:t>
            </a:r>
            <a:r>
              <a:rPr lang="ru-RU" dirty="0"/>
              <a:t> устройства, основанные на принципах </a:t>
            </a:r>
            <a:r>
              <a:rPr lang="ru-RU" dirty="0" err="1"/>
              <a:t>биоподобия</a:t>
            </a:r>
            <a:endParaRPr lang="en-US" dirty="0"/>
          </a:p>
          <a:p>
            <a:r>
              <a:rPr lang="ru-RU" dirty="0"/>
              <a:t>эволюция материалов в экстремальных условиях для дизайна новых функциональных материалов</a:t>
            </a:r>
            <a:r>
              <a:rPr lang="en-US" dirty="0"/>
              <a:t> </a:t>
            </a:r>
            <a:r>
              <a:rPr lang="ru-RU" dirty="0"/>
              <a:t>повышенной</a:t>
            </a:r>
            <a:r>
              <a:rPr lang="en-US" dirty="0"/>
              <a:t> </a:t>
            </a:r>
            <a:r>
              <a:rPr lang="ru-RU" dirty="0"/>
              <a:t>стойкости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4EFDE159-DB51-4699-8895-292A5145B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34" y="2985708"/>
            <a:ext cx="4020641" cy="3191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7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308B-98BB-40E9-9FA8-57DD4E70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55" y="264538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Национальная и культурная идентичность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B64A-E309-4A71-B2C1-7CA1C3A8A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8868"/>
            <a:ext cx="5181600" cy="4351338"/>
          </a:xfrm>
        </p:spPr>
        <p:txBody>
          <a:bodyPr>
            <a:normAutofit/>
          </a:bodyPr>
          <a:lstStyle/>
          <a:p>
            <a:r>
              <a:rPr lang="ru-RU" sz="2200" dirty="0"/>
              <a:t>фундаментальные основы новых методов изучения социокультурного наследия с</a:t>
            </a:r>
            <a:br>
              <a:rPr lang="ru-RU" sz="2200" dirty="0"/>
            </a:br>
            <a:r>
              <a:rPr lang="ru-RU" sz="2200" dirty="0"/>
              <a:t>использованием возможностей синхротронного излучения</a:t>
            </a:r>
          </a:p>
          <a:p>
            <a:r>
              <a:rPr lang="ru-RU" sz="2200" dirty="0"/>
              <a:t>культурное наследие, в том числе художественные исторические ценности,</a:t>
            </a:r>
            <a:br>
              <a:rPr lang="ru-RU" sz="2200" dirty="0"/>
            </a:br>
            <a:r>
              <a:rPr lang="ru-RU" sz="2200" dirty="0"/>
              <a:t>археологические находки, палеонтологические находки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832C4-2502-4DA6-9A88-018E59C6A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5" r="16548" b="15989"/>
          <a:stretch/>
        </p:blipFill>
        <p:spPr>
          <a:xfrm>
            <a:off x="6446520" y="1354987"/>
            <a:ext cx="4032504" cy="2850818"/>
          </a:xfrm>
          <a:prstGeom prst="rect">
            <a:avLst/>
          </a:prstGeom>
        </p:spPr>
      </p:pic>
      <p:pic>
        <p:nvPicPr>
          <p:cNvPr id="8" name="Picture 7" descr="A picture containing indoor, sitting, table, brass&#10;&#10;Description automatically generated">
            <a:extLst>
              <a:ext uri="{FF2B5EF4-FFF2-40B4-BE49-F238E27FC236}">
                <a16:creationId xmlns:a16="http://schemas.microsoft.com/office/drawing/2014/main" id="{B8E33BBB-8D4E-4548-894F-16442CD05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70104"/>
            <a:ext cx="3120136" cy="2340102"/>
          </a:xfrm>
          <a:prstGeom prst="rect">
            <a:avLst/>
          </a:prstGeom>
        </p:spPr>
      </p:pic>
      <p:pic>
        <p:nvPicPr>
          <p:cNvPr id="6" name="Picture 5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F80D2231-05AA-4855-92FB-3E273E42D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56" y="3218085"/>
            <a:ext cx="2375741" cy="2958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20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F50A92D7-AD35-4061-A05F-0010966FB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64" y="1515289"/>
            <a:ext cx="5066538" cy="21964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6B34C6-7CE2-4E97-9334-88B3C3D79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5" y="3639675"/>
            <a:ext cx="3445807" cy="2297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2308B-98BB-40E9-9FA8-57DD4E70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52" y="312450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Технологии транспортных систем и связность территории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B64A-E309-4A71-B2C1-7CA1C3A8AD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2400" dirty="0"/>
              <a:t>фундаментальные основы новых методов поиска полезных ископаемых на пространствах</a:t>
            </a:r>
            <a:r>
              <a:rPr lang="en-US" sz="2400" dirty="0"/>
              <a:t> </a:t>
            </a:r>
            <a:r>
              <a:rPr lang="ru-RU" sz="2400" dirty="0"/>
              <a:t>Арктики, Антарктики и Мирового океана</a:t>
            </a:r>
            <a:endParaRPr lang="en-US" sz="2400" dirty="0"/>
          </a:p>
          <a:p>
            <a:r>
              <a:rPr lang="ru-RU" sz="2400" dirty="0"/>
              <a:t>фундаментальные основы создания конструкционных материалов нового поколения для</a:t>
            </a:r>
            <a:r>
              <a:rPr lang="en-US" sz="2400" dirty="0"/>
              <a:t> </a:t>
            </a:r>
            <a:r>
              <a:rPr lang="ru-RU" sz="2400" dirty="0"/>
              <a:t>аэрокосмической и навигационной отрасли</a:t>
            </a:r>
            <a:endParaRPr lang="en-US" sz="2400" dirty="0"/>
          </a:p>
          <a:p>
            <a:r>
              <a:rPr lang="ru-RU" sz="2400" dirty="0"/>
              <a:t>новые конструкционные материалы, сплавы, композиты для </a:t>
            </a:r>
            <a:r>
              <a:rPr lang="ru-RU" sz="2400" dirty="0" err="1"/>
              <a:t>машино</a:t>
            </a:r>
            <a:r>
              <a:rPr lang="ru-RU" sz="2400" dirty="0"/>
              <a:t>- и судостроения,</a:t>
            </a:r>
            <a:r>
              <a:rPr lang="en-US" sz="2400" dirty="0"/>
              <a:t> </a:t>
            </a:r>
            <a:r>
              <a:rPr lang="ru-RU" sz="2400" dirty="0"/>
              <a:t>авиа- и космической техники</a:t>
            </a:r>
            <a:endParaRPr lang="en-US" sz="2400" dirty="0"/>
          </a:p>
          <a:p>
            <a:r>
              <a:rPr lang="ru-RU" sz="2400" dirty="0"/>
              <a:t>устойчивость материалов в экстремальных состояниях</a:t>
            </a:r>
            <a:endParaRPr lang="en-US" sz="2400" dirty="0"/>
          </a:p>
          <a:p>
            <a:r>
              <a:rPr lang="ru-RU" sz="2400" dirty="0"/>
              <a:t>синтез новых уникальных тугоплавких соединений</a:t>
            </a:r>
          </a:p>
        </p:txBody>
      </p:sp>
      <p:pic>
        <p:nvPicPr>
          <p:cNvPr id="6" name="Picture 5" descr="A picture containing sitting&#10;&#10;Description automatically generated">
            <a:extLst>
              <a:ext uri="{FF2B5EF4-FFF2-40B4-BE49-F238E27FC236}">
                <a16:creationId xmlns:a16="http://schemas.microsoft.com/office/drawing/2014/main" id="{1CC47086-9E89-4124-94B2-942574643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83" y="3200346"/>
            <a:ext cx="2724150" cy="2736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06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214" y="172122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Крупные прикладные задачи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9097" y="747562"/>
            <a:ext cx="96736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Создание катализаторов нового поколения </a:t>
            </a:r>
            <a:r>
              <a:rPr lang="ru-RU" sz="2000" i="1" dirty="0">
                <a:ea typeface="Calibri" panose="020F0502020204030204" pitchFamily="34" charset="0"/>
              </a:rPr>
              <a:t>для конверсии углеводородов природного происхождения в высококачественные моторные топлива, производства пластмасс, решения экологических задач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1716" y="1989045"/>
            <a:ext cx="105893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a typeface="Calibri" panose="020F0502020204030204" pitchFamily="34" charset="0"/>
              </a:rPr>
              <a:t>Новые технологические методы глубокой (не менее 95%) переработки нефти, природного и попутного нефтяного газов в ценные химические продукты. </a:t>
            </a:r>
          </a:p>
          <a:p>
            <a:r>
              <a:rPr lang="ru-RU" sz="2000" dirty="0">
                <a:ea typeface="Calibri" panose="020F0502020204030204" pitchFamily="34" charset="0"/>
              </a:rPr>
              <a:t>Экологически безопасные, </a:t>
            </a:r>
            <a:r>
              <a:rPr lang="ru-RU" sz="2000" dirty="0" err="1">
                <a:ea typeface="Calibri" panose="020F0502020204030204" pitchFamily="34" charset="0"/>
              </a:rPr>
              <a:t>энергоэффективные</a:t>
            </a:r>
            <a:r>
              <a:rPr lang="ru-RU" sz="2000" dirty="0">
                <a:ea typeface="Calibri" panose="020F0502020204030204" pitchFamily="34" charset="0"/>
              </a:rPr>
              <a:t> и ресурсосберегающие методы каталитической переработки природного ископаемого сырья.</a:t>
            </a:r>
            <a:endParaRPr lang="ru-RU" sz="2000" dirty="0"/>
          </a:p>
        </p:txBody>
      </p:sp>
      <p:pic>
        <p:nvPicPr>
          <p:cNvPr id="2050" name="Picture 2" descr="ÐÐ°ÑÑÐ¸Ð½ÐºÐ¸ Ð¿Ð¾ Ð·Ð°Ð¿ÑÐ¾ÑÑ Ð½ÐµÑÑÐµÑÐ¸Ð¼Ð¸ÑÐµÑÐºÐ¸Ðµ Ð·Ð°Ð²Ð¾Ð´Ñ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/>
          <a:stretch/>
        </p:blipFill>
        <p:spPr bwMode="auto">
          <a:xfrm>
            <a:off x="157316" y="3541281"/>
            <a:ext cx="3362631" cy="23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21" y="3541281"/>
            <a:ext cx="3482676" cy="23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71" y="3441291"/>
            <a:ext cx="4733229" cy="261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04039" y="5989145"/>
            <a:ext cx="730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Ключевой метод </a:t>
            </a:r>
            <a:r>
              <a:rPr lang="en-US" sz="2400" dirty="0">
                <a:solidFill>
                  <a:srgbClr val="C00000"/>
                </a:solidFill>
              </a:rPr>
              <a:t>NAP-XPS, </a:t>
            </a:r>
            <a:r>
              <a:rPr lang="ru-RU" sz="2400" dirty="0">
                <a:solidFill>
                  <a:srgbClr val="C00000"/>
                </a:solidFill>
              </a:rPr>
              <a:t>требуется источник на 3 ГэВ</a:t>
            </a:r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ru-RU" sz="2400" dirty="0">
                <a:solidFill>
                  <a:srgbClr val="C00000"/>
                </a:solidFill>
              </a:rPr>
              <a:t>мягкий рентгеновский  диапазон</a:t>
            </a:r>
          </a:p>
        </p:txBody>
      </p:sp>
      <p:pic>
        <p:nvPicPr>
          <p:cNvPr id="15" name="Picture 5" descr="A close up of an animal&#10;&#10;Description automatically generated">
            <a:extLst>
              <a:ext uri="{FF2B5EF4-FFF2-40B4-BE49-F238E27FC236}">
                <a16:creationId xmlns:a16="http://schemas.microsoft.com/office/drawing/2014/main" id="{7C7883DA-7500-4C22-84D3-E9155753C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890" y="767251"/>
            <a:ext cx="1228957" cy="99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214" y="172122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Крупные прикладные задачи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9097" y="747562"/>
            <a:ext cx="9673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Создание новых квантовых материалов </a:t>
            </a:r>
            <a:r>
              <a:rPr lang="ru-RU" sz="2000" i="1" dirty="0" err="1">
                <a:ea typeface="Calibri" panose="020F0502020204030204" pitchFamily="34" charset="0"/>
              </a:rPr>
              <a:t>наноэлектроники</a:t>
            </a:r>
            <a:r>
              <a:rPr lang="ru-RU" sz="2000" i="1" dirty="0">
                <a:ea typeface="Calibri" panose="020F0502020204030204" pitchFamily="34" charset="0"/>
              </a:rPr>
              <a:t>, </a:t>
            </a:r>
            <a:r>
              <a:rPr lang="ru-RU" sz="2000" i="1" dirty="0" err="1">
                <a:ea typeface="Calibri" panose="020F0502020204030204" pitchFamily="34" charset="0"/>
              </a:rPr>
              <a:t>спинтроники</a:t>
            </a:r>
            <a:r>
              <a:rPr lang="ru-RU" sz="2000" i="1" dirty="0">
                <a:ea typeface="Calibri" panose="020F0502020204030204" pitchFamily="34" charset="0"/>
              </a:rPr>
              <a:t> и </a:t>
            </a:r>
            <a:r>
              <a:rPr lang="ru-RU" sz="2000" i="1" dirty="0" err="1">
                <a:ea typeface="Calibri" panose="020F0502020204030204" pitchFamily="34" charset="0"/>
              </a:rPr>
              <a:t>плазмоники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61884" y="1654748"/>
            <a:ext cx="1036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a typeface="Calibri" panose="020F0502020204030204" pitchFamily="34" charset="0"/>
              </a:rPr>
              <a:t>Переход на </a:t>
            </a:r>
            <a:r>
              <a:rPr lang="ru-RU" sz="2000" dirty="0" err="1">
                <a:ea typeface="Calibri" panose="020F0502020204030204" pitchFamily="34" charset="0"/>
              </a:rPr>
              <a:t>энергоэффективную</a:t>
            </a:r>
            <a:r>
              <a:rPr lang="ru-RU" sz="2000" dirty="0">
                <a:ea typeface="Calibri" panose="020F0502020204030204" pitchFamily="34" charset="0"/>
              </a:rPr>
              <a:t> и высокопроизводительную электронику следующего поколения на базе новых двумерных и </a:t>
            </a:r>
            <a:r>
              <a:rPr lang="ru-RU" sz="2000" dirty="0" err="1">
                <a:ea typeface="Calibri" panose="020F0502020204030204" pitchFamily="34" charset="0"/>
              </a:rPr>
              <a:t>квазидвумерных</a:t>
            </a:r>
            <a:r>
              <a:rPr lang="ru-RU" sz="2000" dirty="0">
                <a:ea typeface="Calibri" panose="020F0502020204030204" pitchFamily="34" charset="0"/>
              </a:rPr>
              <a:t> материалов и </a:t>
            </a:r>
            <a:r>
              <a:rPr lang="ru-RU" sz="2000" dirty="0" err="1">
                <a:ea typeface="Calibri" panose="020F0502020204030204" pitchFamily="34" charset="0"/>
              </a:rPr>
              <a:t>наностразмерных</a:t>
            </a:r>
            <a:r>
              <a:rPr lang="ru-RU" sz="2000" dirty="0">
                <a:ea typeface="Calibri" panose="020F050202020403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</a:rPr>
              <a:t>гетероструктур</a:t>
            </a:r>
            <a:endParaRPr lang="ru-RU" sz="2000" dirty="0">
              <a:ea typeface="Calibri" panose="020F0502020204030204" pitchFamily="34" charset="0"/>
            </a:endParaRPr>
          </a:p>
          <a:p>
            <a:r>
              <a:rPr lang="ru-RU" sz="2000" dirty="0"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6" y="3440462"/>
            <a:ext cx="4237703" cy="238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ÑÐ¿Ð¸Ð½ÑÑÐ¾Ð½Ð¸Ðº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87" y="3440462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006" y="3440462"/>
            <a:ext cx="35718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652F7EB6-94DA-41B8-9F0B-12E641C04E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r="10419"/>
          <a:stretch/>
        </p:blipFill>
        <p:spPr>
          <a:xfrm>
            <a:off x="10748201" y="747562"/>
            <a:ext cx="1008336" cy="907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52917" y="5910361"/>
            <a:ext cx="7681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Ключевой метод </a:t>
            </a:r>
            <a:r>
              <a:rPr lang="en-US" sz="2400" dirty="0">
                <a:solidFill>
                  <a:srgbClr val="C00000"/>
                </a:solidFill>
              </a:rPr>
              <a:t>SPIN-ARPES, </a:t>
            </a:r>
            <a:r>
              <a:rPr lang="ru-RU" sz="2400" dirty="0">
                <a:solidFill>
                  <a:srgbClr val="C00000"/>
                </a:solidFill>
              </a:rPr>
              <a:t>требуется источник на 3 ГэВ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</a:rPr>
              <a:t> мягкий рентгеновский  диапазон</a:t>
            </a:r>
          </a:p>
        </p:txBody>
      </p:sp>
    </p:spTree>
    <p:extLst>
      <p:ext uri="{BB962C8B-B14F-4D97-AF65-F5344CB8AC3E}">
        <p14:creationId xmlns:p14="http://schemas.microsoft.com/office/powerpoint/2010/main" val="4208020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214" y="172122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Крупные прикладные задачи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9097" y="747562"/>
            <a:ext cx="9673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Увидеть невидимое – </a:t>
            </a:r>
            <a:r>
              <a:rPr lang="en-US" sz="2000" i="1" dirty="0">
                <a:ea typeface="Calibri" panose="020F0502020204030204" pitchFamily="34" charset="0"/>
              </a:rPr>
              <a:t>3D </a:t>
            </a:r>
            <a:r>
              <a:rPr lang="ru-RU" sz="2000" i="1" dirty="0">
                <a:ea typeface="Calibri" panose="020F0502020204030204" pitchFamily="34" charset="0"/>
              </a:rPr>
              <a:t>визуализация </a:t>
            </a:r>
            <a:r>
              <a:rPr lang="ru-RU" sz="2000" i="1" dirty="0" err="1">
                <a:ea typeface="Calibri" panose="020F0502020204030204" pitchFamily="34" charset="0"/>
              </a:rPr>
              <a:t>нанообъектов</a:t>
            </a:r>
            <a:r>
              <a:rPr lang="ru-RU" sz="2000" i="1" dirty="0">
                <a:ea typeface="Calibri" panose="020F0502020204030204" pitchFamily="34" charset="0"/>
              </a:rPr>
              <a:t> живой и неживой природы, а также новых высокотехнологичных гибридных устройств</a:t>
            </a:r>
            <a:r>
              <a:rPr lang="en-US" sz="2000" i="1" dirty="0">
                <a:ea typeface="Calibri" panose="020F0502020204030204" pitchFamily="34" charset="0"/>
              </a:rPr>
              <a:t> </a:t>
            </a:r>
            <a:r>
              <a:rPr lang="ru-RU" sz="2000" i="1" dirty="0">
                <a:ea typeface="Calibri" panose="020F0502020204030204" pitchFamily="34" charset="0"/>
              </a:rPr>
              <a:t>с </a:t>
            </a:r>
            <a:r>
              <a:rPr lang="ru-RU" sz="2000" i="1" dirty="0" err="1">
                <a:ea typeface="Calibri" panose="020F0502020204030204" pitchFamily="34" charset="0"/>
              </a:rPr>
              <a:t>нм</a:t>
            </a:r>
            <a:r>
              <a:rPr lang="ru-RU" sz="2000" i="1" dirty="0">
                <a:ea typeface="Calibri" panose="020F0502020204030204" pitchFamily="34" charset="0"/>
              </a:rPr>
              <a:t> разрешением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61884" y="1654748"/>
            <a:ext cx="10382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a typeface="Calibri" panose="020F0502020204030204" pitchFamily="34" charset="0"/>
              </a:rPr>
              <a:t>Создание новых лекарственных препаратов и средств целевой доставки.</a:t>
            </a:r>
          </a:p>
          <a:p>
            <a:r>
              <a:rPr lang="ru-RU" sz="2000" dirty="0">
                <a:ea typeface="Calibri" panose="020F0502020204030204" pitchFamily="34" charset="0"/>
              </a:rPr>
              <a:t>Развитие технологий поиска полезных ископаемых.</a:t>
            </a:r>
          </a:p>
          <a:p>
            <a:r>
              <a:rPr lang="ru-RU" sz="2000" dirty="0">
                <a:ea typeface="Calibri" panose="020F0502020204030204" pitchFamily="34" charset="0"/>
              </a:rPr>
              <a:t>Миниатюризация систем и приборов.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9723" y="5910361"/>
            <a:ext cx="9727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Ключевой метод </a:t>
            </a:r>
            <a:r>
              <a:rPr lang="ru-RU" sz="2400" dirty="0" err="1">
                <a:solidFill>
                  <a:srgbClr val="C00000"/>
                </a:solidFill>
              </a:rPr>
              <a:t>птихография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ru-RU" sz="2400" dirty="0">
                <a:solidFill>
                  <a:srgbClr val="C00000"/>
                </a:solidFill>
              </a:rPr>
              <a:t>требуется источник на 3 ГэВ поколения 4+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</a:rPr>
              <a:t> малый </a:t>
            </a:r>
            <a:r>
              <a:rPr lang="ru-RU" sz="2400" dirty="0" err="1">
                <a:solidFill>
                  <a:srgbClr val="C00000"/>
                </a:solidFill>
              </a:rPr>
              <a:t>эмиттанс</a:t>
            </a:r>
            <a:r>
              <a:rPr lang="ru-RU" sz="2400" dirty="0">
                <a:solidFill>
                  <a:srgbClr val="C00000"/>
                </a:solidFill>
              </a:rPr>
              <a:t>, высокая когерентность</a:t>
            </a:r>
          </a:p>
        </p:txBody>
      </p:sp>
      <p:pic>
        <p:nvPicPr>
          <p:cNvPr id="15" name="Picture 6" descr="A picture containing food, indoor, table, cup&#10;&#10;Description automatically generated">
            <a:extLst>
              <a:ext uri="{FF2B5EF4-FFF2-40B4-BE49-F238E27FC236}">
                <a16:creationId xmlns:a16="http://schemas.microsoft.com/office/drawing/2014/main" id="{91BD956C-DD1E-444A-A672-A099DFAE0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6" y="3393797"/>
            <a:ext cx="4221486" cy="22637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43710" t="51326" r="43065" b="30609"/>
          <a:stretch/>
        </p:blipFill>
        <p:spPr>
          <a:xfrm>
            <a:off x="10724399" y="747562"/>
            <a:ext cx="1055939" cy="907186"/>
          </a:xfrm>
          <a:prstGeom prst="rect">
            <a:avLst/>
          </a:prstGeom>
        </p:spPr>
      </p:pic>
      <p:pic>
        <p:nvPicPr>
          <p:cNvPr id="19" name="Объект 7"/>
          <p:cNvPicPr>
            <a:picLocks noChangeAspect="1"/>
          </p:cNvPicPr>
          <p:nvPr/>
        </p:nvPicPr>
        <p:blipFill rotWithShape="1">
          <a:blip r:embed="rId5"/>
          <a:srcRect t="34067"/>
          <a:stretch/>
        </p:blipFill>
        <p:spPr>
          <a:xfrm>
            <a:off x="4435642" y="3393797"/>
            <a:ext cx="3875364" cy="2311444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E1E94A05-4328-445B-B83E-BCECCBB88DD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10"/>
          <a:stretch/>
        </p:blipFill>
        <p:spPr bwMode="auto">
          <a:xfrm>
            <a:off x="8311006" y="3393796"/>
            <a:ext cx="3687687" cy="2263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339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214" y="172122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Крупные прикладные задачи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9097" y="747562"/>
            <a:ext cx="96736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Аттестация аппаратуры космического базирования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42220" y="1340116"/>
            <a:ext cx="10382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Обеспечение полного превосходства мониторинговых возможностей отечественных спутниковых группировок в жёстком ультрафиолетовом и мягком рентгеновском диапазоне.</a:t>
            </a:r>
            <a:endParaRPr lang="ru-RU" sz="2000" dirty="0"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703" y="5910361"/>
            <a:ext cx="10481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Ключевые методы: метрология и </a:t>
            </a:r>
            <a:r>
              <a:rPr lang="ru-RU" sz="2400" dirty="0" err="1">
                <a:solidFill>
                  <a:srgbClr val="C00000"/>
                </a:solidFill>
              </a:rPr>
              <a:t>рефлектометрия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ru-RU" sz="2400" dirty="0">
                <a:solidFill>
                  <a:srgbClr val="C00000"/>
                </a:solidFill>
              </a:rPr>
              <a:t>требуется источник на 3 ГэВ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</a:rPr>
              <a:t> сверхмягкий рентгеновский диапазон</a:t>
            </a:r>
          </a:p>
        </p:txBody>
      </p:sp>
      <p:pic>
        <p:nvPicPr>
          <p:cNvPr id="13" name="Picture 7" descr="The tower of the city&#10;&#10;Description automatically generated">
            <a:extLst>
              <a:ext uri="{FF2B5EF4-FFF2-40B4-BE49-F238E27FC236}">
                <a16:creationId xmlns:a16="http://schemas.microsoft.com/office/drawing/2014/main" id="{18801821-4C40-437A-85CA-ECCE002DAD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/>
          <a:stretch/>
        </p:blipFill>
        <p:spPr>
          <a:xfrm>
            <a:off x="7958726" y="2647880"/>
            <a:ext cx="4048740" cy="2899817"/>
          </a:xfrm>
          <a:prstGeom prst="rect">
            <a:avLst/>
          </a:prstGeom>
        </p:spPr>
      </p:pic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7" y="2647880"/>
            <a:ext cx="2899817" cy="289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SO-UV Telescop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6" y="2647880"/>
            <a:ext cx="4332800" cy="289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ÑÐ¾ÑÐ¾ ÑÐ¿ÑÑÐ½Ð¸ÐºÐ¾Ð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381" y="747562"/>
            <a:ext cx="1205489" cy="67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459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85150" y="169342"/>
            <a:ext cx="3524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Параметры ЦКП «СКИФ»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754" y="5704583"/>
            <a:ext cx="6382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Инвестиции в транспортную и социальную инфраструктуру, новые технологии, максимальная локализация производства в регионе.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206707" y="1279240"/>
          <a:ext cx="6300023" cy="4135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</a:rPr>
                        <a:t>Рабочая энергия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</a:rPr>
                        <a:t>3 ГэВ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</a:rPr>
                        <a:t>Периметр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</a:rPr>
                        <a:t>6 м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700" dirty="0" err="1">
                          <a:solidFill>
                            <a:srgbClr val="C00000"/>
                          </a:solidFill>
                          <a:effectLst/>
                        </a:rPr>
                        <a:t>Эмиттанс</a:t>
                      </a:r>
                      <a:r>
                        <a:rPr lang="ru-RU" sz="1700" baseline="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700" dirty="0">
                          <a:solidFill>
                            <a:srgbClr val="C00000"/>
                          </a:solidFill>
                          <a:effectLst/>
                        </a:rPr>
                        <a:t>(100% связь)</a:t>
                      </a:r>
                      <a:endParaRPr lang="ru-RU" sz="17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C00000"/>
                          </a:solidFill>
                          <a:effectLst/>
                        </a:rPr>
                        <a:t>75 (39) пм*рад</a:t>
                      </a:r>
                      <a:endParaRPr lang="ru-RU" sz="17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</a:rPr>
                        <a:t>Электрическая мощность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</a:rPr>
                        <a:t>12 000 кВт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</a:rPr>
                        <a:t>Экспериментальных станций 1-й очереди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</a:rPr>
                        <a:t>Полное количество экспериментальных станций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</a:rPr>
                        <a:t>30 (в перспективе 50)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</a:rPr>
                        <a:t>Персонал – </a:t>
                      </a:r>
                      <a:r>
                        <a:rPr lang="ru-RU" sz="1700" dirty="0">
                          <a:solidFill>
                            <a:srgbClr val="C00000"/>
                          </a:solidFill>
                          <a:effectLst/>
                        </a:rPr>
                        <a:t>новые рабочие места</a:t>
                      </a:r>
                      <a:endParaRPr lang="ru-RU" sz="17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</a:rPr>
                        <a:t>300 (в </a:t>
                      </a:r>
                      <a:r>
                        <a:rPr lang="ru-RU" sz="1700" b="1" dirty="0" err="1">
                          <a:solidFill>
                            <a:schemeClr val="tx1"/>
                          </a:solidFill>
                          <a:effectLst/>
                        </a:rPr>
                        <a:t>т.ч</a:t>
                      </a: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</a:rPr>
                        <a:t>. 100 </a:t>
                      </a:r>
                      <a:r>
                        <a:rPr lang="ru-RU" sz="1700" b="1" dirty="0" err="1">
                          <a:solidFill>
                            <a:schemeClr val="tx1"/>
                          </a:solidFill>
                          <a:effectLst/>
                        </a:rPr>
                        <a:t>н.с</a:t>
                      </a: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групп пользователей</a:t>
                      </a:r>
                      <a:r>
                        <a:rPr lang="ru-RU" sz="17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(ежегодно)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1000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организаций-пользователей на проектной мощности</a:t>
                      </a: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более</a:t>
                      </a:r>
                      <a:r>
                        <a:rPr lang="ru-RU" sz="1700" b="1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200 в год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студентов / аспирантов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 / 250 в год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 создания в ценах текущих лет</a:t>
                      </a: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37,1 млрд. руб.</a:t>
                      </a: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Локализация производства в России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более</a:t>
                      </a:r>
                      <a:r>
                        <a:rPr lang="ru-RU" sz="1700" b="1" baseline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90 %</a:t>
                      </a:r>
                      <a:endParaRPr lang="ru-RU" sz="17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896038" y="1288235"/>
            <a:ext cx="5118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«СКИФ» – лучший в мире источник синхротронного излучения: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6506730" y="2276725"/>
            <a:ext cx="5612598" cy="3924924"/>
            <a:chOff x="6682698" y="2068265"/>
            <a:chExt cx="5328070" cy="3791189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2698" y="2068265"/>
              <a:ext cx="5328070" cy="3791189"/>
            </a:xfrm>
            <a:prstGeom prst="rect">
              <a:avLst/>
            </a:prstGeom>
          </p:spPr>
        </p:pic>
        <p:sp>
          <p:nvSpPr>
            <p:cNvPr id="12" name="5-конечная звезда 11"/>
            <p:cNvSpPr/>
            <p:nvPr/>
          </p:nvSpPr>
          <p:spPr>
            <a:xfrm>
              <a:off x="8503550" y="2105038"/>
              <a:ext cx="292443" cy="25580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06707" y="631007"/>
            <a:ext cx="1128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Запуск ускорителя – 30.12.2023, работа на пользователей – с 2024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9040729-070A-446D-8FAF-1A51F283A487}" type="slidenum">
              <a:rPr lang="en-US" smtClean="0">
                <a:solidFill>
                  <a:schemeClr val="tx1"/>
                </a:solidFill>
              </a:r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91504" y="2628856"/>
            <a:ext cx="574689" cy="18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C00000"/>
                </a:solidFill>
              </a:rPr>
              <a:t>СКИФ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950247" y="3130499"/>
            <a:ext cx="634180" cy="1995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C00000"/>
                </a:solidFill>
              </a:rPr>
              <a:t>ИССИ-4</a:t>
            </a:r>
          </a:p>
        </p:txBody>
      </p:sp>
      <p:sp>
        <p:nvSpPr>
          <p:cNvPr id="15" name="5-конечная звезда 14"/>
          <p:cNvSpPr/>
          <p:nvPr/>
        </p:nvSpPr>
        <p:spPr>
          <a:xfrm>
            <a:off x="10113307" y="2826075"/>
            <a:ext cx="308060" cy="26482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8116759" y="4230340"/>
            <a:ext cx="308060" cy="26482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915170" y="4523403"/>
            <a:ext cx="697887" cy="1995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C00000"/>
                </a:solidFill>
              </a:rPr>
              <a:t>КИСИ-</a:t>
            </a:r>
            <a:r>
              <a:rPr lang="en-US" sz="1100" dirty="0">
                <a:solidFill>
                  <a:srgbClr val="C00000"/>
                </a:solidFill>
              </a:rPr>
              <a:t>U</a:t>
            </a:r>
            <a:endParaRPr lang="ru-RU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6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A0294E5-90EB-48B2-9DF7-75604759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18</a:t>
            </a:fld>
            <a:endParaRPr lang="en-US"/>
          </a:p>
        </p:txBody>
      </p:sp>
      <p:pic>
        <p:nvPicPr>
          <p:cNvPr id="3" name="Рисунок 12">
            <a:extLst>
              <a:ext uri="{FF2B5EF4-FFF2-40B4-BE49-F238E27FC236}">
                <a16:creationId xmlns:a16="http://schemas.microsoft.com/office/drawing/2014/main" id="{DB04153D-5ED5-4342-B1E6-DF26A4E4F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6030" r="11880"/>
          <a:stretch>
            <a:fillRect/>
          </a:stretch>
        </p:blipFill>
        <p:spPr bwMode="auto">
          <a:xfrm>
            <a:off x="3571772" y="966437"/>
            <a:ext cx="4957731" cy="437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9BB4C6-9773-4935-B5CA-1F9A380122F2}"/>
              </a:ext>
            </a:extLst>
          </p:cNvPr>
          <p:cNvSpPr txBox="1"/>
          <p:nvPr/>
        </p:nvSpPr>
        <p:spPr bwMode="auto">
          <a:xfrm>
            <a:off x="498086" y="3161506"/>
            <a:ext cx="286232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1-3</a:t>
            </a:r>
          </a:p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«Быстропротекающие </a:t>
            </a:r>
          </a:p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процессы»</a:t>
            </a:r>
          </a:p>
        </p:txBody>
      </p:sp>
      <p:sp>
        <p:nvSpPr>
          <p:cNvPr id="5" name="Скругленная прямоугольная выноска 31">
            <a:extLst>
              <a:ext uri="{FF2B5EF4-FFF2-40B4-BE49-F238E27FC236}">
                <a16:creationId xmlns:a16="http://schemas.microsoft.com/office/drawing/2014/main" id="{1CE5F850-BF9B-4FA2-860F-09837C46F5CA}"/>
              </a:ext>
            </a:extLst>
          </p:cNvPr>
          <p:cNvSpPr/>
          <p:nvPr/>
        </p:nvSpPr>
        <p:spPr>
          <a:xfrm rot="1345494">
            <a:off x="3916702" y="3620743"/>
            <a:ext cx="1588477" cy="465137"/>
          </a:xfrm>
          <a:prstGeom prst="wedgeRoundRectCallout">
            <a:avLst>
              <a:gd name="adj1" fmla="val -139402"/>
              <a:gd name="adj2" fmla="val 96693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22">
            <a:extLst>
              <a:ext uri="{FF2B5EF4-FFF2-40B4-BE49-F238E27FC236}">
                <a16:creationId xmlns:a16="http://schemas.microsoft.com/office/drawing/2014/main" id="{CD9A8928-D880-4AF2-AEC0-F30AEE3C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4" y="4165037"/>
            <a:ext cx="2991839" cy="13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ая прямоугольная выноска 33">
            <a:extLst>
              <a:ext uri="{FF2B5EF4-FFF2-40B4-BE49-F238E27FC236}">
                <a16:creationId xmlns:a16="http://schemas.microsoft.com/office/drawing/2014/main" id="{7B45176C-E892-4CD4-ABFB-11428747C995}"/>
              </a:ext>
            </a:extLst>
          </p:cNvPr>
          <p:cNvSpPr/>
          <p:nvPr/>
        </p:nvSpPr>
        <p:spPr>
          <a:xfrm rot="1880187">
            <a:off x="5392756" y="1650623"/>
            <a:ext cx="317500" cy="688975"/>
          </a:xfrm>
          <a:prstGeom prst="wedgeRoundRectCallout">
            <a:avLst>
              <a:gd name="adj1" fmla="val -295574"/>
              <a:gd name="adj2" fmla="val -12510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8916E-1B61-4E0D-A1B7-8FC6DC3FDB56}"/>
              </a:ext>
            </a:extLst>
          </p:cNvPr>
          <p:cNvSpPr txBox="1"/>
          <p:nvPr/>
        </p:nvSpPr>
        <p:spPr bwMode="auto">
          <a:xfrm>
            <a:off x="2747573" y="935224"/>
            <a:ext cx="1857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«Электронная структура</a:t>
            </a:r>
          </a:p>
        </p:txBody>
      </p:sp>
      <p:pic>
        <p:nvPicPr>
          <p:cNvPr id="9" name="Рисунок 31">
            <a:extLst>
              <a:ext uri="{FF2B5EF4-FFF2-40B4-BE49-F238E27FC236}">
                <a16:creationId xmlns:a16="http://schemas.microsoft.com/office/drawing/2014/main" id="{5C5C29CB-C01F-4493-84DD-C11A1E693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29"/>
          <a:stretch>
            <a:fillRect/>
          </a:stretch>
        </p:blipFill>
        <p:spPr bwMode="auto">
          <a:xfrm>
            <a:off x="274991" y="935224"/>
            <a:ext cx="2425738" cy="184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ая прямоугольная выноска 36">
            <a:extLst>
              <a:ext uri="{FF2B5EF4-FFF2-40B4-BE49-F238E27FC236}">
                <a16:creationId xmlns:a16="http://schemas.microsoft.com/office/drawing/2014/main" id="{3D9909E8-5173-4DA5-9241-1F7078C30A95}"/>
              </a:ext>
            </a:extLst>
          </p:cNvPr>
          <p:cNvSpPr/>
          <p:nvPr/>
        </p:nvSpPr>
        <p:spPr>
          <a:xfrm rot="7805502">
            <a:off x="7404259" y="2276538"/>
            <a:ext cx="229769" cy="1663601"/>
          </a:xfrm>
          <a:prstGeom prst="wedgeRoundRectCallout">
            <a:avLst>
              <a:gd name="adj1" fmla="val -719764"/>
              <a:gd name="adj2" fmla="val -71988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0CDB3-FA14-40AE-BE9E-7FDE241D66FF}"/>
              </a:ext>
            </a:extLst>
          </p:cNvPr>
          <p:cNvSpPr txBox="1"/>
          <p:nvPr/>
        </p:nvSpPr>
        <p:spPr bwMode="auto">
          <a:xfrm>
            <a:off x="8734234" y="1581483"/>
            <a:ext cx="337887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«Диагностика в высоком </a:t>
            </a:r>
          </a:p>
          <a:p>
            <a:pPr algn="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энергетическом диапазоне»</a:t>
            </a:r>
          </a:p>
        </p:txBody>
      </p:sp>
      <p:pic>
        <p:nvPicPr>
          <p:cNvPr id="12" name="Picture 2" descr="D:\data\mouse\sr\1.jpg">
            <a:extLst>
              <a:ext uri="{FF2B5EF4-FFF2-40B4-BE49-F238E27FC236}">
                <a16:creationId xmlns:a16="http://schemas.microsoft.com/office/drawing/2014/main" id="{98BF320E-89E8-4EB8-8D20-D3C07E26E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3" b="29887"/>
          <a:stretch>
            <a:fillRect/>
          </a:stretch>
        </p:blipFill>
        <p:spPr bwMode="auto">
          <a:xfrm>
            <a:off x="7820864" y="854099"/>
            <a:ext cx="26797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ая прямоугольная выноска 39">
            <a:extLst>
              <a:ext uri="{FF2B5EF4-FFF2-40B4-BE49-F238E27FC236}">
                <a16:creationId xmlns:a16="http://schemas.microsoft.com/office/drawing/2014/main" id="{E05E1A38-BED0-4266-8A33-C5750F6BDF7A}"/>
              </a:ext>
            </a:extLst>
          </p:cNvPr>
          <p:cNvSpPr/>
          <p:nvPr/>
        </p:nvSpPr>
        <p:spPr>
          <a:xfrm rot="7805502">
            <a:off x="7111471" y="2905125"/>
            <a:ext cx="223838" cy="547687"/>
          </a:xfrm>
          <a:prstGeom prst="wedgeRoundRectCallout">
            <a:avLst>
              <a:gd name="adj1" fmla="val 67134"/>
              <a:gd name="adj2" fmla="val -287799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pic>
        <p:nvPicPr>
          <p:cNvPr id="14" name="Рисунок 33" descr="https://xpic.x-mol.com/20180918%2F10.1002_anie.201807366.jpg">
            <a:extLst>
              <a:ext uri="{FF2B5EF4-FFF2-40B4-BE49-F238E27FC236}">
                <a16:creationId xmlns:a16="http://schemas.microsoft.com/office/drawing/2014/main" id="{DE93B5A3-299B-4955-95D6-BA2188DC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140" y="3299884"/>
            <a:ext cx="2028724" cy="18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ая прямоугольная выноска 42">
            <a:extLst>
              <a:ext uri="{FF2B5EF4-FFF2-40B4-BE49-F238E27FC236}">
                <a16:creationId xmlns:a16="http://schemas.microsoft.com/office/drawing/2014/main" id="{04339EA8-7B23-4B52-B511-665C6481C2DA}"/>
              </a:ext>
            </a:extLst>
          </p:cNvPr>
          <p:cNvSpPr/>
          <p:nvPr/>
        </p:nvSpPr>
        <p:spPr>
          <a:xfrm rot="9328837">
            <a:off x="7004443" y="3335813"/>
            <a:ext cx="328476" cy="691788"/>
          </a:xfrm>
          <a:prstGeom prst="wedgeRoundRectCallout">
            <a:avLst>
              <a:gd name="adj1" fmla="val 231491"/>
              <a:gd name="adj2" fmla="val -236885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pic>
        <p:nvPicPr>
          <p:cNvPr id="16" name="Рисунок 36">
            <a:extLst>
              <a:ext uri="{FF2B5EF4-FFF2-40B4-BE49-F238E27FC236}">
                <a16:creationId xmlns:a16="http://schemas.microsoft.com/office/drawing/2014/main" id="{64EA9960-6DAA-4230-A545-567D5172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034" y="5565674"/>
            <a:ext cx="40712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ая прямоугольная выноска 45">
            <a:extLst>
              <a:ext uri="{FF2B5EF4-FFF2-40B4-BE49-F238E27FC236}">
                <a16:creationId xmlns:a16="http://schemas.microsoft.com/office/drawing/2014/main" id="{2D34F44A-D3F7-484D-8E96-DCD67AA02C4A}"/>
              </a:ext>
            </a:extLst>
          </p:cNvPr>
          <p:cNvSpPr/>
          <p:nvPr/>
        </p:nvSpPr>
        <p:spPr>
          <a:xfrm rot="13370985">
            <a:off x="5943532" y="4108889"/>
            <a:ext cx="465138" cy="724461"/>
          </a:xfrm>
          <a:prstGeom prst="wedgeRoundRectCallout">
            <a:avLst>
              <a:gd name="adj1" fmla="val 39587"/>
              <a:gd name="adj2" fmla="val -152934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CBD102-1A00-42B0-AB06-296EE446CE5C}"/>
              </a:ext>
            </a:extLst>
          </p:cNvPr>
          <p:cNvSpPr txBox="1"/>
          <p:nvPr/>
        </p:nvSpPr>
        <p:spPr bwMode="auto">
          <a:xfrm>
            <a:off x="3556089" y="4924703"/>
            <a:ext cx="19476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Микрофокус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4">
            <a:extLst>
              <a:ext uri="{FF2B5EF4-FFF2-40B4-BE49-F238E27FC236}">
                <a16:creationId xmlns:a16="http://schemas.microsoft.com/office/drawing/2014/main" id="{346A4ABD-CF55-485A-AE30-BAACB046F7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" y="5643113"/>
            <a:ext cx="45577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238AA2-FF93-4219-B993-5A833ED4453E}"/>
              </a:ext>
            </a:extLst>
          </p:cNvPr>
          <p:cNvSpPr txBox="1"/>
          <p:nvPr/>
        </p:nvSpPr>
        <p:spPr>
          <a:xfrm>
            <a:off x="301214" y="172122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«СКИФ»: соответствие инфраструктуры поставленным задачам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2C422-56E6-4A63-8E13-6C258398E028}"/>
              </a:ext>
            </a:extLst>
          </p:cNvPr>
          <p:cNvSpPr txBox="1"/>
          <p:nvPr/>
        </p:nvSpPr>
        <p:spPr bwMode="auto">
          <a:xfrm>
            <a:off x="6315075" y="5599112"/>
            <a:ext cx="20598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«Структурная диагностика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EA9ADD-325D-4FCF-A7EF-8A71068579CB}"/>
              </a:ext>
            </a:extLst>
          </p:cNvPr>
          <p:cNvSpPr txBox="1"/>
          <p:nvPr/>
        </p:nvSpPr>
        <p:spPr bwMode="auto">
          <a:xfrm>
            <a:off x="8374958" y="3360214"/>
            <a:ext cx="19262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XASF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-спектроскопия и магнитный дихроизм»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BD6130-1925-4344-AD97-90AC7B96AB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14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5B24AD9-DFEC-4AFA-9927-6AB887144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19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2F307F-4011-4B51-9725-413B4B7466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312739" y="0"/>
            <a:ext cx="1879261" cy="747656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E4F3FFB-0D1F-4016-A52C-B4045CDA00AC}"/>
              </a:ext>
            </a:extLst>
          </p:cNvPr>
          <p:cNvSpPr txBox="1">
            <a:spLocks/>
          </p:cNvSpPr>
          <p:nvPr/>
        </p:nvSpPr>
        <p:spPr>
          <a:xfrm>
            <a:off x="664768" y="766920"/>
            <a:ext cx="10341795" cy="11897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2438" indent="-452438" algn="ctr"/>
            <a:r>
              <a:rPr lang="ru-RU" sz="3600" b="1" dirty="0">
                <a:latin typeface="+mn-lt"/>
              </a:rPr>
              <a:t>Из протокола заседания Совета по реализации ФНТП от 17 октября 2019 г.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38AF8BE-80A6-41FF-ACAC-E1B4F72A0C22}"/>
              </a:ext>
            </a:extLst>
          </p:cNvPr>
          <p:cNvSpPr/>
          <p:nvPr/>
        </p:nvSpPr>
        <p:spPr>
          <a:xfrm>
            <a:off x="949463" y="2005780"/>
            <a:ext cx="936327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438" indent="-452438"/>
            <a:r>
              <a:rPr lang="ru-RU" b="1" dirty="0"/>
              <a:t>5. </a:t>
            </a:r>
            <a:r>
              <a:rPr lang="ru-RU" sz="2000" b="1" dirty="0"/>
              <a:t>С учетом состоявшегося обсуждения признать целесообразным продолжить реализацию национального проекта «Наука» без внесения в него изменений в части создания (модернизации) уникальных научных установок класса «</a:t>
            </a:r>
            <a:r>
              <a:rPr lang="ru-RU" sz="2000" b="1" dirty="0" err="1"/>
              <a:t>мегасайенс</a:t>
            </a:r>
            <a:r>
              <a:rPr lang="ru-RU" sz="2000" b="1" dirty="0"/>
              <a:t>», включая:</a:t>
            </a:r>
            <a:br>
              <a:rPr lang="ru-RU" sz="2000" b="1" dirty="0"/>
            </a:br>
            <a:r>
              <a:rPr lang="ru-RU" sz="2000" b="1" dirty="0">
                <a:solidFill>
                  <a:srgbClr val="C00000"/>
                </a:solidFill>
              </a:rPr>
              <a:t>создание в Новосибирской области источника синхротронного излучения поколения 4+ с энергией 3 ГэВ (проект ЦКП «СКИФ»);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проектирование перспективного источника синхротронного излучения с характеристиками, превышающими параметры имеющихся в мире и проектируемых установок.</a:t>
            </a:r>
          </a:p>
          <a:p>
            <a:pPr marL="452438" indent="-452438"/>
            <a:endParaRPr lang="ru-RU" sz="2000" b="1" dirty="0"/>
          </a:p>
          <a:p>
            <a:pPr marL="452438" indent="-452438"/>
            <a:r>
              <a:rPr lang="ru-RU" sz="2000" b="1" dirty="0"/>
              <a:t>6. С учетом состоявшегося обсуждения </a:t>
            </a:r>
            <a:r>
              <a:rPr lang="ru-RU" sz="2000" b="1" dirty="0">
                <a:solidFill>
                  <a:srgbClr val="C00000"/>
                </a:solidFill>
              </a:rPr>
              <a:t>одобрить в основном характеристики источника синхротронного излучения поколения 4+ (Новосибирская область) ЦКП «СКИФ» в соответствии с приложением.</a:t>
            </a:r>
          </a:p>
        </p:txBody>
      </p:sp>
    </p:spTree>
    <p:extLst>
      <p:ext uri="{BB962C8B-B14F-4D97-AF65-F5344CB8AC3E}">
        <p14:creationId xmlns:p14="http://schemas.microsoft.com/office/powerpoint/2010/main" val="328752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0784" y="27970"/>
            <a:ext cx="7848623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9544"/>
            <a:r>
              <a:rPr lang="ru-RU" sz="290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Источники синхротронного излучения сегодня: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03200" y="3195033"/>
            <a:ext cx="2100339" cy="48320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defTabSz="829544">
              <a:spcBef>
                <a:spcPts val="544"/>
              </a:spcBef>
              <a:spcAft>
                <a:spcPts val="1089"/>
              </a:spcAft>
            </a:pPr>
            <a:r>
              <a:rPr lang="ru-RU" sz="2540" b="1" dirty="0">
                <a:solidFill>
                  <a:prstClr val="black"/>
                </a:solidFill>
                <a:latin typeface="Calibri"/>
              </a:rPr>
              <a:t>Германия – 6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8" y="521725"/>
            <a:ext cx="4138933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4">
              <a:spcBef>
                <a:spcPts val="544"/>
              </a:spcBef>
              <a:spcAft>
                <a:spcPts val="1089"/>
              </a:spcAft>
            </a:pPr>
            <a:r>
              <a:rPr lang="ru-RU" sz="2903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Более 50 источников СИ в мире: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86873" y="3126953"/>
            <a:ext cx="2786853" cy="48320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defTabSz="829544">
              <a:spcBef>
                <a:spcPts val="544"/>
              </a:spcBef>
              <a:spcAft>
                <a:spcPts val="1089"/>
              </a:spcAft>
            </a:pPr>
            <a:r>
              <a:rPr lang="ru-RU" sz="2540" b="1" dirty="0">
                <a:solidFill>
                  <a:prstClr val="black"/>
                </a:solidFill>
                <a:latin typeface="Calibri"/>
              </a:rPr>
              <a:t>Япония - более 15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15197" y="2720377"/>
            <a:ext cx="1423788" cy="48320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pPr defTabSz="829544">
              <a:spcBef>
                <a:spcPts val="544"/>
              </a:spcBef>
              <a:spcAft>
                <a:spcPts val="1089"/>
              </a:spcAft>
            </a:pPr>
            <a:r>
              <a:rPr lang="ru-RU" sz="2540" b="1" dirty="0">
                <a:solidFill>
                  <a:prstClr val="black"/>
                </a:solidFill>
                <a:latin typeface="Calibri"/>
              </a:rPr>
              <a:t>США - 10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12505" y="4923303"/>
            <a:ext cx="8640223" cy="109748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 defTabSz="829544"/>
            <a:r>
              <a:rPr lang="ru-RU" sz="3266" b="1" dirty="0">
                <a:solidFill>
                  <a:prstClr val="black"/>
                </a:solidFill>
                <a:latin typeface="Calibri"/>
              </a:rPr>
              <a:t>Количество пользователей в мире превышает </a:t>
            </a:r>
          </a:p>
          <a:p>
            <a:pPr algn="ctr" defTabSz="829544">
              <a:spcAft>
                <a:spcPts val="544"/>
              </a:spcAft>
            </a:pPr>
            <a:r>
              <a:rPr lang="en-US" sz="3266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</a:t>
            </a:r>
            <a:r>
              <a:rPr lang="ru-RU" sz="3266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0 000 </a:t>
            </a:r>
            <a:r>
              <a:rPr lang="ru-RU" sz="3266" b="1" dirty="0">
                <a:solidFill>
                  <a:prstClr val="black"/>
                </a:solidFill>
                <a:latin typeface="Calibri"/>
              </a:rPr>
              <a:t>человек</a:t>
            </a:r>
            <a:endParaRPr lang="en-US" sz="3266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7245" y="1064466"/>
            <a:ext cx="2098907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/>
            <a:r>
              <a:rPr lang="ru-RU" sz="1814" b="1" u="sng" dirty="0">
                <a:solidFill>
                  <a:prstClr val="black"/>
                </a:solidFill>
                <a:latin typeface="Calibri"/>
              </a:rPr>
              <a:t>3</a:t>
            </a:r>
            <a:r>
              <a:rPr lang="ru-RU" sz="1814" b="1" u="sng" baseline="30000" dirty="0">
                <a:solidFill>
                  <a:prstClr val="black"/>
                </a:solidFill>
                <a:latin typeface="Calibri"/>
              </a:rPr>
              <a:t>-го</a:t>
            </a:r>
            <a:r>
              <a:rPr lang="ru-RU" sz="1814" b="1" u="sng" dirty="0">
                <a:solidFill>
                  <a:prstClr val="black"/>
                </a:solidFill>
                <a:latin typeface="Calibri"/>
              </a:rPr>
              <a:t> поколения: 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7245" y="1429538"/>
            <a:ext cx="2312447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/>
            <a:r>
              <a:rPr lang="ru-RU" sz="1814" b="1" u="sng" dirty="0">
                <a:solidFill>
                  <a:prstClr val="black"/>
                </a:solidFill>
                <a:latin typeface="Calibri"/>
              </a:rPr>
              <a:t>4</a:t>
            </a:r>
            <a:r>
              <a:rPr lang="ru-RU" sz="1814" b="1" u="sng" baseline="30000" dirty="0">
                <a:solidFill>
                  <a:prstClr val="black"/>
                </a:solidFill>
                <a:latin typeface="Calibri"/>
              </a:rPr>
              <a:t>-го</a:t>
            </a:r>
            <a:r>
              <a:rPr lang="ru-RU" sz="1814" b="1" u="sng" dirty="0">
                <a:solidFill>
                  <a:prstClr val="black"/>
                </a:solidFill>
                <a:latin typeface="Calibri"/>
              </a:rPr>
              <a:t> поколения: 1 (+1)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088234" y="718365"/>
            <a:ext cx="157222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544">
              <a:spcBef>
                <a:spcPts val="544"/>
              </a:spcBef>
              <a:spcAft>
                <a:spcPts val="1089"/>
              </a:spcAft>
            </a:pPr>
            <a:r>
              <a:rPr lang="ru-RU" sz="2903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 России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72011" y="1134224"/>
            <a:ext cx="2776726" cy="9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29544"/>
            <a:r>
              <a:rPr lang="ru-RU" sz="1814" b="1" u="sng" dirty="0">
                <a:solidFill>
                  <a:prstClr val="black"/>
                </a:solidFill>
                <a:latin typeface="Calibri"/>
              </a:rPr>
              <a:t>источников – 3, из них:</a:t>
            </a:r>
          </a:p>
          <a:p>
            <a:pPr algn="r" defTabSz="829544"/>
            <a:r>
              <a:rPr lang="ru-RU" sz="1814" b="1" u="sng" dirty="0">
                <a:solidFill>
                  <a:prstClr val="black"/>
                </a:solidFill>
                <a:latin typeface="Calibri"/>
              </a:rPr>
              <a:t>специализированный – 1, поколение 2</a:t>
            </a:r>
            <a:r>
              <a:rPr lang="ru-RU" sz="1814" b="1" u="sng" baseline="30000" dirty="0">
                <a:solidFill>
                  <a:prstClr val="black"/>
                </a:solidFill>
                <a:latin typeface="Calibri"/>
              </a:rPr>
              <a:t>-е</a:t>
            </a:r>
            <a:endParaRPr lang="ru-RU" sz="1814" b="1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06854" y="3664874"/>
            <a:ext cx="3893029" cy="48320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defTabSz="829544">
              <a:spcBef>
                <a:spcPts val="544"/>
              </a:spcBef>
              <a:spcAft>
                <a:spcPts val="1089"/>
              </a:spcAft>
            </a:pPr>
            <a:r>
              <a:rPr lang="ru-RU" sz="2540" b="1" dirty="0">
                <a:solidFill>
                  <a:prstClr val="black"/>
                </a:solidFill>
                <a:latin typeface="Calibri"/>
              </a:rPr>
              <a:t>Франция – 2 (6 ГэВ и 3 ГэВ)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3D91FC-FF61-4105-9D5F-AF76DB5F1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9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BC1CA2A-5601-4091-A5DF-6C8C3A34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20</a:t>
            </a:fld>
            <a:endParaRPr lang="en-US"/>
          </a:p>
        </p:txBody>
      </p:sp>
      <p:pic>
        <p:nvPicPr>
          <p:cNvPr id="1025" name="Picture 1" descr="Для качественной печати: текущая страница в формате TIFF">
            <a:extLst>
              <a:ext uri="{FF2B5EF4-FFF2-40B4-BE49-F238E27FC236}">
                <a16:creationId xmlns:a16="http://schemas.microsoft.com/office/drawing/2014/main" id="{81716A41-2F77-43C8-9AF2-C68D03CD3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21472"/>
            <a:ext cx="4865041" cy="687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Для качественной печати: текущая страница в формате TIFF">
            <a:extLst>
              <a:ext uri="{FF2B5EF4-FFF2-40B4-BE49-F238E27FC236}">
                <a16:creationId xmlns:a16="http://schemas.microsoft.com/office/drawing/2014/main" id="{D1C2AB99-05F8-448F-A103-D370A088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241" y="-21472"/>
            <a:ext cx="4865041" cy="687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51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A624A6-7974-475E-B517-7488CC3E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Для качественной печати: текущая страница в формате TIFF">
            <a:extLst>
              <a:ext uri="{FF2B5EF4-FFF2-40B4-BE49-F238E27FC236}">
                <a16:creationId xmlns:a16="http://schemas.microsoft.com/office/drawing/2014/main" id="{308BADEB-68A8-4E81-9A5D-94B193305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01407" y="-1114230"/>
            <a:ext cx="6189186" cy="8751973"/>
          </a:xfrm>
          <a:prstGeom prst="rect">
            <a:avLst/>
          </a:prstGeom>
          <a:noFill/>
          <a:scene3d>
            <a:camera prst="orthographicFront">
              <a:rot lat="108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008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A624A6-7974-475E-B517-7488CC3E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/>
              <a:t>22</a:t>
            </a:fld>
            <a:endParaRPr lang="en-US"/>
          </a:p>
        </p:txBody>
      </p:sp>
      <p:sp>
        <p:nvSpPr>
          <p:cNvPr id="4" name="WordArt 4">
            <a:extLst>
              <a:ext uri="{FF2B5EF4-FFF2-40B4-BE49-F238E27FC236}">
                <a16:creationId xmlns:a16="http://schemas.microsoft.com/office/drawing/2014/main" id="{2AC584BF-1179-42C3-A894-789C65E63F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353267">
            <a:off x="1354997" y="2478222"/>
            <a:ext cx="9360826" cy="161544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961699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85150" y="5026729"/>
            <a:ext cx="752015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Поручение Президента Российской Федерации В.В. Путина от 18 апреля 2018 года п. 1б. и п. 4.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07.05.2018 № 204 "О национальных целях и стратегических задачах развития Российской Федерации на период до 2024 года".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1" dirty="0"/>
              <a:t>Распоряжение Правительства Российской Федерации от 01.12.2018 №2659-р об утверждении Плана комплексного развития СО РАН.</a:t>
            </a:r>
          </a:p>
        </p:txBody>
      </p:sp>
      <p:pic>
        <p:nvPicPr>
          <p:cNvPr id="17" name="Picture 2" descr="ÐÐ°ÑÑÐ¸Ð½ÐºÐ¸ Ð¿Ð¾ Ð·Ð°Ð¿ÑÐ¾ÑÑ ÑÐ¾ÑÐ¾Ð³ÑÐ°ÑÐ¸Ð¸ Ð»Ð¾Ð³Ð°ÑÐµÐ² Ð¿ÑÑÐ¸Ð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81" y="3989361"/>
            <a:ext cx="3651313" cy="24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5150" y="631007"/>
            <a:ext cx="913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Встреча с учёными СО РАН (февраль 2018, </a:t>
            </a:r>
            <a:r>
              <a:rPr lang="en-US" dirty="0">
                <a:solidFill>
                  <a:srgbClr val="C00000"/>
                </a:solidFill>
              </a:rPr>
              <a:t>http://kremlin.ru/acts/assignments/orders/57300</a:t>
            </a:r>
            <a:r>
              <a:rPr lang="ru-RU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6082" y="2968278"/>
            <a:ext cx="7384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020C22"/>
                </a:solidFill>
                <a:ea typeface="Times New Roman" panose="02020603050405020304" pitchFamily="18" charset="0"/>
              </a:rPr>
              <a:t>П. </a:t>
            </a:r>
            <a:r>
              <a:rPr lang="ru-RU" u="sng" dirty="0" err="1">
                <a:solidFill>
                  <a:srgbClr val="020C22"/>
                </a:solidFill>
                <a:ea typeface="Times New Roman" panose="02020603050405020304" pitchFamily="18" charset="0"/>
              </a:rPr>
              <a:t>Логачев</a:t>
            </a:r>
            <a:r>
              <a:rPr lang="ru-RU" u="sng" dirty="0">
                <a:solidFill>
                  <a:srgbClr val="020C22"/>
                </a:solidFill>
                <a:ea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20C22"/>
                </a:solidFill>
                <a:ea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rgbClr val="020C22"/>
                </a:solidFill>
                <a:ea typeface="Times New Roman" panose="02020603050405020304" pitchFamily="18" charset="0"/>
              </a:rPr>
              <a:t>Примерно 40 миллиардов со станциями… такой проект вполне можно реализовать за четыре года. Четыре с запуском, максимум пять.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6082" y="968413"/>
            <a:ext cx="5124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020C22"/>
                </a:solidFill>
                <a:ea typeface="Times New Roman" panose="02020603050405020304" pitchFamily="18" charset="0"/>
              </a:rPr>
              <a:t>А. Сергеев:</a:t>
            </a:r>
          </a:p>
          <a:p>
            <a:r>
              <a:rPr lang="ru-RU" dirty="0"/>
              <a:t>Какого поколения нам синхротрон строить?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6082" y="1670197"/>
            <a:ext cx="49055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solidFill>
                  <a:srgbClr val="020C22"/>
                </a:solidFill>
                <a:ea typeface="Times New Roman" panose="02020603050405020304" pitchFamily="18" charset="0"/>
              </a:rPr>
              <a:t>В. Путин:</a:t>
            </a:r>
          </a:p>
          <a:p>
            <a:r>
              <a:rPr lang="ru-RU" dirty="0"/>
              <a:t>Следующего. Иначе вообще нет смысла ставить</a:t>
            </a:r>
          </a:p>
          <a:p>
            <a:r>
              <a:rPr lang="ru-RU" dirty="0"/>
              <a:t>…….</a:t>
            </a:r>
          </a:p>
          <a:p>
            <a:r>
              <a:rPr lang="ru-RU" dirty="0">
                <a:solidFill>
                  <a:srgbClr val="020C22"/>
                </a:solidFill>
                <a:ea typeface="Times New Roman" panose="02020603050405020304" pitchFamily="18" charset="0"/>
              </a:rPr>
              <a:t>Всё-таки сроки и стоимость?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85150" y="169342"/>
            <a:ext cx="3892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Основания для реализации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36082" y="3989361"/>
            <a:ext cx="6959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020C22"/>
                </a:solidFill>
                <a:ea typeface="Times New Roman" panose="02020603050405020304" pitchFamily="18" charset="0"/>
              </a:rPr>
              <a:t>В. Путин:</a:t>
            </a:r>
          </a:p>
          <a:p>
            <a:pPr>
              <a:spcAft>
                <a:spcPts val="1200"/>
              </a:spcAft>
            </a:pPr>
            <a:r>
              <a:rPr lang="ru-RU" dirty="0"/>
              <a:t>…Мне кажется, что очень правильно и своевременно это сделать, тем более что у нас такие возможности есть.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680" y="1291578"/>
            <a:ext cx="3651314" cy="2295680"/>
          </a:xfrm>
          <a:prstGeom prst="rect">
            <a:avLst/>
          </a:prstGeom>
        </p:spPr>
      </p:pic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7291" y="6492875"/>
            <a:ext cx="2743200" cy="36512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5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FE0CF4D-0A66-451C-B5C6-1B7C3826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0729-070A-446D-8FAF-1A51F283A4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BC2925-19FA-4E74-BA66-14C7BB556854}"/>
              </a:ext>
            </a:extLst>
          </p:cNvPr>
          <p:cNvSpPr/>
          <p:nvPr/>
        </p:nvSpPr>
        <p:spPr>
          <a:xfrm>
            <a:off x="1730477" y="426777"/>
            <a:ext cx="851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В.В. Путина от 25 июля 2019 года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ADC648-7194-4D8F-B8A0-2F06FCD00AD9}"/>
              </a:ext>
            </a:extLst>
          </p:cNvPr>
          <p:cNvSpPr/>
          <p:nvPr/>
        </p:nvSpPr>
        <p:spPr>
          <a:xfrm>
            <a:off x="353961" y="1923104"/>
            <a:ext cx="98912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г) обеспечить:</a:t>
            </a:r>
          </a:p>
          <a:p>
            <a:r>
              <a:rPr lang="ru-RU" sz="2000" b="1" dirty="0">
                <a:solidFill>
                  <a:srgbClr val="020C22"/>
                </a:solidFill>
              </a:rPr>
              <a:t>…</a:t>
            </a:r>
          </a:p>
          <a:p>
            <a:r>
              <a:rPr lang="ru-RU" sz="2000" b="1" dirty="0">
                <a:solidFill>
                  <a:srgbClr val="020C22"/>
                </a:solidFill>
              </a:rPr>
              <a:t>создание источника синхротронного излучения поколения 4+ (Новосибирская область) - до 31 декабря 2023 г.;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BA0EF4-D668-4AF8-8CD2-C85DC0E560F1}"/>
              </a:ext>
            </a:extLst>
          </p:cNvPr>
          <p:cNvSpPr/>
          <p:nvPr/>
        </p:nvSpPr>
        <p:spPr>
          <a:xfrm>
            <a:off x="2192593" y="4599920"/>
            <a:ext cx="98912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20C22"/>
                </a:solidFill>
                <a:latin typeface="&amp;quot"/>
              </a:rPr>
              <a:t>3. Основными задачами совета являются:</a:t>
            </a:r>
          </a:p>
          <a:p>
            <a:r>
              <a:rPr lang="ru-RU" sz="2000" b="1" dirty="0">
                <a:solidFill>
                  <a:srgbClr val="020C22"/>
                </a:solidFill>
                <a:latin typeface="&amp;quot"/>
              </a:rPr>
              <a:t>а) подготовка предложений Президенту Российской Федерации и Правительству Российской Федерации по развитию синхротронных и нейтронных исследований (разработок);</a:t>
            </a:r>
          </a:p>
          <a:p>
            <a:r>
              <a:rPr lang="ru-RU" sz="2000" b="1" dirty="0">
                <a:solidFill>
                  <a:srgbClr val="020C22"/>
                </a:solidFill>
                <a:latin typeface="&amp;quot"/>
              </a:rPr>
              <a:t>б) </a:t>
            </a:r>
            <a:r>
              <a:rPr lang="ru-RU" sz="2000" b="1" dirty="0">
                <a:solidFill>
                  <a:srgbClr val="C00000"/>
                </a:solidFill>
                <a:latin typeface="&amp;quot"/>
              </a:rPr>
              <a:t>утверждение характеристик объектов исследовательской инфраструктуры;</a:t>
            </a:r>
          </a:p>
          <a:p>
            <a:r>
              <a:rPr lang="ru-RU" sz="2000" b="1" i="0" u="none" strike="noStrike" dirty="0">
                <a:solidFill>
                  <a:srgbClr val="C00000"/>
                </a:solidFill>
                <a:effectLst/>
                <a:latin typeface="&amp;quot"/>
              </a:rPr>
              <a:t>…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D58ED1-C19B-4A47-8C9D-2E41984CDF96}"/>
              </a:ext>
            </a:extLst>
          </p:cNvPr>
          <p:cNvSpPr/>
          <p:nvPr/>
        </p:nvSpPr>
        <p:spPr>
          <a:xfrm>
            <a:off x="317093" y="3317755"/>
            <a:ext cx="81386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2. Образовать совет по реализации Федеральной научно-технической программы развития синхротронных и нейтронных исследований и исследовательской инфраструктуры на 2019 - 2027 годы.</a:t>
            </a:r>
          </a:p>
        </p:txBody>
      </p:sp>
    </p:spTree>
    <p:extLst>
      <p:ext uri="{BB962C8B-B14F-4D97-AF65-F5344CB8AC3E}">
        <p14:creationId xmlns:p14="http://schemas.microsoft.com/office/powerpoint/2010/main" val="2379597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Группа 59"/>
          <p:cNvGrpSpPr/>
          <p:nvPr/>
        </p:nvGrpSpPr>
        <p:grpSpPr>
          <a:xfrm>
            <a:off x="725230" y="1043571"/>
            <a:ext cx="7319437" cy="3051977"/>
            <a:chOff x="1524218" y="1576592"/>
            <a:chExt cx="9043378" cy="4864728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1524218" y="1576592"/>
              <a:ext cx="9043378" cy="4864728"/>
              <a:chOff x="267366" y="3461174"/>
              <a:chExt cx="5873436" cy="3598114"/>
            </a:xfrm>
          </p:grpSpPr>
          <p:grpSp>
            <p:nvGrpSpPr>
              <p:cNvPr id="65" name="Группа 64"/>
              <p:cNvGrpSpPr/>
              <p:nvPr/>
            </p:nvGrpSpPr>
            <p:grpSpPr>
              <a:xfrm>
                <a:off x="267366" y="3461174"/>
                <a:ext cx="5873436" cy="3598114"/>
                <a:chOff x="79741" y="470290"/>
                <a:chExt cx="7335047" cy="4188313"/>
              </a:xfrm>
            </p:grpSpPr>
            <p:pic>
              <p:nvPicPr>
                <p:cNvPr id="84" name="Рисунок 8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41" y="470290"/>
                  <a:ext cx="7335047" cy="4188313"/>
                </a:xfrm>
                <a:prstGeom prst="rect">
                  <a:avLst/>
                </a:prstGeom>
              </p:spPr>
            </p:pic>
            <p:grpSp>
              <p:nvGrpSpPr>
                <p:cNvPr id="85" name="Группа 84"/>
                <p:cNvGrpSpPr/>
                <p:nvPr/>
              </p:nvGrpSpPr>
              <p:grpSpPr>
                <a:xfrm>
                  <a:off x="751535" y="2121024"/>
                  <a:ext cx="954520" cy="448715"/>
                  <a:chOff x="2306334" y="2429345"/>
                  <a:chExt cx="1675293" cy="857703"/>
                </a:xfrm>
              </p:grpSpPr>
              <p:sp>
                <p:nvSpPr>
                  <p:cNvPr id="95" name="Овал 94"/>
                  <p:cNvSpPr/>
                  <p:nvPr/>
                </p:nvSpPr>
                <p:spPr>
                  <a:xfrm>
                    <a:off x="2306334" y="2429345"/>
                    <a:ext cx="1675293" cy="85770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96" name="Рисунок 95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995" y="2532836"/>
                    <a:ext cx="1233974" cy="7095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6" name="Группа 85"/>
                <p:cNvGrpSpPr/>
                <p:nvPr/>
              </p:nvGrpSpPr>
              <p:grpSpPr>
                <a:xfrm>
                  <a:off x="3100293" y="3347604"/>
                  <a:ext cx="1004327" cy="479899"/>
                  <a:chOff x="2254075" y="2355837"/>
                  <a:chExt cx="1942986" cy="1079860"/>
                </a:xfrm>
              </p:grpSpPr>
              <p:sp>
                <p:nvSpPr>
                  <p:cNvPr id="93" name="Овал 92"/>
                  <p:cNvSpPr/>
                  <p:nvPr/>
                </p:nvSpPr>
                <p:spPr>
                  <a:xfrm>
                    <a:off x="2254075" y="2355837"/>
                    <a:ext cx="1942986" cy="107986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94" name="Рисунок 93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78851" y="2367304"/>
                    <a:ext cx="1610710" cy="102441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7" name="Группа 86"/>
                <p:cNvGrpSpPr/>
                <p:nvPr/>
              </p:nvGrpSpPr>
              <p:grpSpPr>
                <a:xfrm>
                  <a:off x="6018766" y="3526755"/>
                  <a:ext cx="716449" cy="409557"/>
                  <a:chOff x="6020687" y="3509045"/>
                  <a:chExt cx="716449" cy="409557"/>
                </a:xfrm>
              </p:grpSpPr>
              <p:sp>
                <p:nvSpPr>
                  <p:cNvPr id="91" name="Овал 90"/>
                  <p:cNvSpPr/>
                  <p:nvPr/>
                </p:nvSpPr>
                <p:spPr>
                  <a:xfrm>
                    <a:off x="6020687" y="3509045"/>
                    <a:ext cx="716449" cy="4095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92" name="Рисунок 91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78361" y="3509046"/>
                    <a:ext cx="611994" cy="38922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9" name="Двойная стрелка влево/вправо 88"/>
                <p:cNvSpPr/>
                <p:nvPr/>
              </p:nvSpPr>
              <p:spPr>
                <a:xfrm rot="177788">
                  <a:off x="4173456" y="3562452"/>
                  <a:ext cx="1765377" cy="213567"/>
                </a:xfrm>
                <a:prstGeom prst="leftRightArrow">
                  <a:avLst/>
                </a:prstGeom>
                <a:solidFill>
                  <a:srgbClr val="FFFF00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2" name="Стрелка вправо 71"/>
              <p:cNvSpPr/>
              <p:nvPr/>
            </p:nvSpPr>
            <p:spPr>
              <a:xfrm rot="19587501" flipV="1">
                <a:off x="2545646" y="6289260"/>
                <a:ext cx="220565" cy="50703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Стрелка вправо 72"/>
              <p:cNvSpPr/>
              <p:nvPr/>
            </p:nvSpPr>
            <p:spPr>
              <a:xfrm rot="14167929" flipV="1">
                <a:off x="3329993" y="6355797"/>
                <a:ext cx="255102" cy="58583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Стрелка вправо 73"/>
              <p:cNvSpPr/>
              <p:nvPr/>
            </p:nvSpPr>
            <p:spPr>
              <a:xfrm rot="4096301" flipV="1">
                <a:off x="2557490" y="5609804"/>
                <a:ext cx="653456" cy="5541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Стрелка вправо 74"/>
              <p:cNvSpPr/>
              <p:nvPr/>
            </p:nvSpPr>
            <p:spPr>
              <a:xfrm rot="2701012" flipV="1">
                <a:off x="2449742" y="5794338"/>
                <a:ext cx="459423" cy="4726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Стрелка вправо 75"/>
              <p:cNvSpPr/>
              <p:nvPr/>
            </p:nvSpPr>
            <p:spPr>
              <a:xfrm rot="9821427">
                <a:off x="3464407" y="5969848"/>
                <a:ext cx="577864" cy="61163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Стрелка вправо 76"/>
              <p:cNvSpPr/>
              <p:nvPr/>
            </p:nvSpPr>
            <p:spPr>
              <a:xfrm rot="9154030">
                <a:off x="3325128" y="5727163"/>
                <a:ext cx="1053217" cy="45719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трелка вправо 77"/>
              <p:cNvSpPr/>
              <p:nvPr/>
            </p:nvSpPr>
            <p:spPr>
              <a:xfrm rot="11772459" flipV="1">
                <a:off x="1570376" y="5087098"/>
                <a:ext cx="938094" cy="167417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Стрелка вправо 78"/>
              <p:cNvSpPr/>
              <p:nvPr/>
            </p:nvSpPr>
            <p:spPr>
              <a:xfrm rot="7589091" flipV="1">
                <a:off x="3186185" y="5866046"/>
                <a:ext cx="149311" cy="58955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Стрелка вправо 79"/>
              <p:cNvSpPr/>
              <p:nvPr/>
            </p:nvSpPr>
            <p:spPr>
              <a:xfrm rot="19587501" flipV="1">
                <a:off x="4852930" y="6395965"/>
                <a:ext cx="220565" cy="50703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Стрелка вправо 80"/>
              <p:cNvSpPr/>
              <p:nvPr/>
            </p:nvSpPr>
            <p:spPr>
              <a:xfrm rot="775672" flipV="1">
                <a:off x="4473767" y="6105584"/>
                <a:ext cx="578030" cy="45719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Стрелка вправо 81"/>
              <p:cNvSpPr/>
              <p:nvPr/>
            </p:nvSpPr>
            <p:spPr>
              <a:xfrm rot="8048658" flipV="1">
                <a:off x="5393339" y="5876895"/>
                <a:ext cx="587139" cy="45719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Стрелка вправо 82"/>
              <p:cNvSpPr/>
              <p:nvPr/>
            </p:nvSpPr>
            <p:spPr>
              <a:xfrm rot="17379882" flipV="1">
                <a:off x="4998963" y="6619312"/>
                <a:ext cx="415641" cy="45719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381434" y="5432717"/>
              <a:ext cx="9268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СКИФ</a:t>
              </a: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4674760" y="3863296"/>
            <a:ext cx="460099" cy="1910067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4987626" y="2660299"/>
            <a:ext cx="6006115" cy="99417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>
            <a:off x="5085680" y="3208827"/>
            <a:ext cx="4773656" cy="269867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32" descr="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r="7855"/>
          <a:stretch/>
        </p:blipFill>
        <p:spPr bwMode="auto">
          <a:xfrm>
            <a:off x="10240645" y="5499966"/>
            <a:ext cx="1298806" cy="60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8" descr="http://dvigatel.info/files/news/2012/8/1344322740-0799f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8"/>
          <a:stretch/>
        </p:blipFill>
        <p:spPr bwMode="auto">
          <a:xfrm>
            <a:off x="10876287" y="4974943"/>
            <a:ext cx="927266" cy="68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30" descr="ÐÐ°ÑÑÐ¸Ð½ÐºÐ¸ Ð¿Ð¾ Ð·Ð°Ð¿ÑÐ¾ÑÑ ÐÑÐµÑÐ¾ÑÑÐ¸Ð¹ÑÐºÐ¸Ð¹ Ð½Ð°ÑÑÐ½Ð¾-Ð¸ÑÑÐ»ÐµÐ´Ð¾Ð²Ð°ÑÐµÐ»ÑÑÐºÐ¸Ð¹ Ð¸Ð½ÑÑÐ¸ÑÑÑ Ð°Ð²Ð¸Ð°ÑÐ¸Ð¾Ð½Ð½ÑÑ Ð¼Ð°ÑÐµÑÐ¸Ð°Ð»Ð¾Ð²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5013" r="21294" b="19379"/>
          <a:stretch/>
        </p:blipFill>
        <p:spPr bwMode="auto">
          <a:xfrm>
            <a:off x="10927850" y="4306183"/>
            <a:ext cx="947710" cy="73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34" descr="ÐÐ°ÑÑÐ½Ð°Ñ ÑÐ°ÑÑÑ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9185"/>
          <a:stretch/>
        </p:blipFill>
        <p:spPr bwMode="auto">
          <a:xfrm>
            <a:off x="9320863" y="5875428"/>
            <a:ext cx="1268097" cy="6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3803713" y="2446490"/>
            <a:ext cx="8064896" cy="3899953"/>
          </a:xfrm>
          <a:prstGeom prst="rect">
            <a:avLst/>
          </a:prstGeom>
          <a:gradFill flip="none" rotWithShape="1">
            <a:gsLst>
              <a:gs pos="15000">
                <a:srgbClr val="FFC000">
                  <a:lumMod val="100000"/>
                </a:srgbClr>
              </a:gs>
              <a:gs pos="43000">
                <a:srgbClr val="FFC923">
                  <a:alpha val="31000"/>
                </a:srgbClr>
              </a:gs>
              <a:gs pos="72000">
                <a:srgbClr val="FFC000">
                  <a:lumMod val="73000"/>
                  <a:lumOff val="27000"/>
                  <a:alpha val="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ru-RU"/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8" t="4950" b="19165"/>
          <a:stretch/>
        </p:blipFill>
        <p:spPr>
          <a:xfrm rot="849769">
            <a:off x="3459292" y="2365882"/>
            <a:ext cx="1512169" cy="144614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8" name="Picture 16" descr="ÐÐ°ÑÑÐ¸Ð½ÐºÐ¸ Ð¿Ð¾ Ð·Ð°Ð¿ÑÐ¾ÑÑ Ð¸ÑÑÑÐ¼ ÑÐ¾ ÑÐ°Ð½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3"/>
          <a:stretch/>
        </p:blipFill>
        <p:spPr bwMode="auto">
          <a:xfrm>
            <a:off x="3907727" y="4294857"/>
            <a:ext cx="87699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4" descr="ÐÐ°ÑÑÐ¸Ð½ÐºÐ¸ Ð¿Ð¾ Ð·Ð°Ð¿ÑÐ¾ÑÑ Ð¸Ð½Ñ ÑÐ¾ ÑÐ°Ð½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5683" r="5310" b="28620"/>
          <a:stretch/>
        </p:blipFill>
        <p:spPr bwMode="auto">
          <a:xfrm>
            <a:off x="4399718" y="4161506"/>
            <a:ext cx="874379" cy="4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0" descr="Institute of Cytology and Genetics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19653" r="17721" b="25769"/>
          <a:stretch/>
        </p:blipFill>
        <p:spPr bwMode="auto">
          <a:xfrm>
            <a:off x="4848139" y="3982203"/>
            <a:ext cx="865722" cy="46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0" descr="http://www.hydro.nsc.ru/bitrix/templates/books/images/logo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37"/>
          <a:stretch/>
        </p:blipFill>
        <p:spPr bwMode="auto">
          <a:xfrm>
            <a:off x="5243683" y="3771347"/>
            <a:ext cx="871244" cy="46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4" descr="ÐÐ´Ð°Ð½Ð¸Ðµ Ð¸Ð½-ÑÐ¾Ð² Ð³ÐµÐ¾Ð»Ð¾Ð³Ð¸Ð¸ Ð¸ Ð¼Ð¸Ð½ÐµÑÐ°Ð»Ð¾Ð³Ð¸Ð¸ (ÐÐÐ) Ð¸ Ð½ÐµÑÑÐµÐ³Ð°Ð·Ð¾Ð²Ð¾Ð¹ Ð³ÐµÐ¾Ð»Ð¾Ð³Ð¸Ð¸ (ÐÐÐÐ)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457" y="3492914"/>
            <a:ext cx="892805" cy="48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2" descr="ÐÐ°ÑÑÐ¸Ð½ÐºÐ¸ Ð¿Ð¾ Ð·Ð°Ð¿ÑÐ¾ÑÑ Ð¸ÑÐ±ÑÐ¼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2"/>
          <a:stretch/>
        </p:blipFill>
        <p:spPr bwMode="auto">
          <a:xfrm>
            <a:off x="5807453" y="3208827"/>
            <a:ext cx="892805" cy="4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ÐÐ°ÑÑÐ¸Ð½ÐºÐ¸ Ð¿Ð¾ Ð·Ð°Ð¿ÑÐ¾ÑÑ Ð¸ÑÑ ÑÐ¾ ÑÐ°Ð½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8" b="18542"/>
          <a:stretch/>
        </p:blipFill>
        <p:spPr bwMode="auto">
          <a:xfrm>
            <a:off x="5981904" y="2952723"/>
            <a:ext cx="896469" cy="4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Image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"/>
          <a:stretch/>
        </p:blipFill>
        <p:spPr bwMode="auto">
          <a:xfrm>
            <a:off x="6085349" y="2581659"/>
            <a:ext cx="912115" cy="4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6" descr="ÐÐ°ÑÑÐ¸Ð½ÐºÐ¸ Ð¿Ð¾ Ð·Ð°Ð¿ÑÐ¾ÑÑ ÐºÑÐ·Ð½ÐµÑÐºÐ¸Ðµ ÑÐµÑÑÐ¾ÑÐ¿Ð»Ð°Ð²Ñ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521" y="5621092"/>
            <a:ext cx="2289358" cy="64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ÐÐ°ÑÑÐ¸Ð½ÐºÐ¸ Ð¿Ð¾ Ð·Ð°Ð¿ÑÐ¾ÑÑ Ð¸Ð½ÑÑÐ¸ÑÑÑÑ Ð½Ð¾Ð²Ð¾ÑÐ¸Ð±Ð¸ÑÑÐºÐ°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05" y="5254447"/>
            <a:ext cx="1959159" cy="65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4" descr="ÐÐ°ÑÑÐ¸Ð½ÐºÐ¸ Ð¿Ð¾ Ð·Ð°Ð¿ÑÐ¾ÑÑ Ð·Ð°Ð²Ð¾Ð´Ñ Ð² ÑÐ¾ÑÑÐ¸Ð¸ ÑÐ°ÑÐ¼Ð°ÑÐµÐ²ÑÐ¸ÑÐµÑÐºÐ¸Ðµ ÐºÐ°ÑÑÐ¸Ð½ÐºÐ¸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/>
        </p:blipFill>
        <p:spPr bwMode="auto">
          <a:xfrm>
            <a:off x="9315638" y="4871021"/>
            <a:ext cx="1635229" cy="66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ÐÐ°ÑÑÐ¸Ð½ÐºÐ¸ Ð¿Ð¾ Ð·Ð°Ð¿ÑÐ¾ÑÑ Ð·Ð°Ð²Ð¾Ð´Ñ ÐºÐ°ÑÑÐ¸Ð½ÐºÐ¸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520" y="4407348"/>
            <a:ext cx="1368382" cy="6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ÐÐ°ÑÑÐ¸Ð½ÐºÐ¸ Ð¿Ð¾ Ð·Ð°Ð¿ÑÐ¾ÑÑ Ð²ÐµÐºÑÐ¾Ñ ÐºÐ¾Ð»ÑÑÐ¾Ð²Ð¾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b="25044"/>
          <a:stretch/>
        </p:blipFill>
        <p:spPr bwMode="auto">
          <a:xfrm>
            <a:off x="10481880" y="3936694"/>
            <a:ext cx="1238978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91" y="3331710"/>
            <a:ext cx="108012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" descr="https://pharmvestnik.ru/images/publs/859/cbedd40394b991bf859e9983039c8828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0"/>
          <a:stretch/>
        </p:blipFill>
        <p:spPr bwMode="auto">
          <a:xfrm>
            <a:off x="10851842" y="2734508"/>
            <a:ext cx="1080120" cy="71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/>
          <p:cNvSpPr txBox="1"/>
          <p:nvPr/>
        </p:nvSpPr>
        <p:spPr>
          <a:xfrm>
            <a:off x="2737730" y="4398762"/>
            <a:ext cx="2279027" cy="1015614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Новые</a:t>
            </a:r>
          </a:p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фундаментальные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</a:p>
        </p:txBody>
      </p:sp>
      <p:pic>
        <p:nvPicPr>
          <p:cNvPr id="124" name="Рисунок 123"/>
          <p:cNvPicPr/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3" t="23466" r="37401" b="16817"/>
          <a:stretch/>
        </p:blipFill>
        <p:spPr bwMode="auto">
          <a:xfrm>
            <a:off x="4384949" y="5148618"/>
            <a:ext cx="858734" cy="1189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5" name="Picture 4" descr="Картинки по запросу SR beamlines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8863"/>
          <a:stretch/>
        </p:blipFill>
        <p:spPr bwMode="auto">
          <a:xfrm>
            <a:off x="5085680" y="4885115"/>
            <a:ext cx="1008112" cy="110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6" descr="Titan_I_XLR-87_Rocket_Engine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576" y="4289983"/>
            <a:ext cx="1244695" cy="9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Рисунок 126" descr="euv_lithography_scheme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5850754" y="4673437"/>
            <a:ext cx="1431865" cy="975672"/>
          </a:xfrm>
          <a:prstGeom prst="rect">
            <a:avLst/>
          </a:prstGeom>
        </p:spPr>
      </p:pic>
      <p:pic>
        <p:nvPicPr>
          <p:cNvPr id="128" name="Picture 4" descr="rhod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t="14436" b="7487"/>
          <a:stretch/>
        </p:blipFill>
        <p:spPr bwMode="auto">
          <a:xfrm>
            <a:off x="7340464" y="3848743"/>
            <a:ext cx="1382458" cy="89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6" descr="Картинки по запросу SR beamlines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55" y="3419477"/>
            <a:ext cx="1325147" cy="79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7" descr="temperatur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1"/>
          <a:stretch/>
        </p:blipFill>
        <p:spPr bwMode="auto">
          <a:xfrm>
            <a:off x="8374457" y="2973111"/>
            <a:ext cx="1590806" cy="62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11732" r="3356" b="6569"/>
          <a:stretch/>
        </p:blipFill>
        <p:spPr bwMode="auto">
          <a:xfrm>
            <a:off x="8653697" y="2512601"/>
            <a:ext cx="1699880" cy="5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Прямоугольник 131"/>
          <p:cNvSpPr/>
          <p:nvPr/>
        </p:nvSpPr>
        <p:spPr>
          <a:xfrm>
            <a:off x="7785373" y="2078762"/>
            <a:ext cx="4260365" cy="400061"/>
          </a:xfrm>
          <a:prstGeom prst="rect">
            <a:avLst/>
          </a:prstGeom>
        </p:spPr>
        <p:txBody>
          <a:bodyPr wrap="none" lIns="91392" tIns="45696" rIns="91392" bIns="45696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Крупные прикладные исследования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7098521" y="6375781"/>
            <a:ext cx="4319227" cy="461616"/>
          </a:xfrm>
          <a:prstGeom prst="rect">
            <a:avLst/>
          </a:prstGeom>
        </p:spPr>
        <p:txBody>
          <a:bodyPr wrap="none" lIns="91392" tIns="45696" rIns="91392" bIns="45696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Инновационные производства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512110" y="724887"/>
            <a:ext cx="11201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стратегии научно-технологического развития Российской Федерации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(Указ Президента Российской Федерации от 25.07.2019 № 356):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390820" y="1496062"/>
            <a:ext cx="7275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«СКИФ» – инструмент ответа на большие вызовы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57307" y="4958566"/>
            <a:ext cx="35007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уникальный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сверхсовременный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мультидисциплинарный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228" y="4436830"/>
            <a:ext cx="2560316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«СКИФ» -  </a:t>
            </a:r>
            <a:endParaRPr lang="ru-RU" sz="2800" b="1" dirty="0"/>
          </a:p>
        </p:txBody>
      </p:sp>
      <p:sp>
        <p:nvSpPr>
          <p:cNvPr id="137" name="TextBox 136"/>
          <p:cNvSpPr txBox="1"/>
          <p:nvPr/>
        </p:nvSpPr>
        <p:spPr>
          <a:xfrm>
            <a:off x="301214" y="172122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«СКИФ» в научном ландшафте синхротронных исследований РФ</a:t>
            </a: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  <p:sp>
        <p:nvSpPr>
          <p:cNvPr id="97" name="Стрелка вправо 96"/>
          <p:cNvSpPr/>
          <p:nvPr/>
        </p:nvSpPr>
        <p:spPr>
          <a:xfrm rot="14756824" flipV="1">
            <a:off x="3587817" y="2051300"/>
            <a:ext cx="511741" cy="13510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Стрелка вправо 137"/>
          <p:cNvSpPr/>
          <p:nvPr/>
        </p:nvSpPr>
        <p:spPr>
          <a:xfrm rot="20175920" flipV="1">
            <a:off x="4580864" y="2132167"/>
            <a:ext cx="975301" cy="12320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Стрелка вправо 138"/>
          <p:cNvSpPr/>
          <p:nvPr/>
        </p:nvSpPr>
        <p:spPr>
          <a:xfrm rot="10624467" flipV="1">
            <a:off x="822472" y="2821655"/>
            <a:ext cx="2610638" cy="133493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83875"/>
            <a:ext cx="2743200" cy="365125"/>
          </a:xfrm>
        </p:spPr>
        <p:txBody>
          <a:bodyPr/>
          <a:lstStyle/>
          <a:p>
            <a:fld id="{B9040729-070A-446D-8FAF-1A51F283A487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9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308B-98BB-40E9-9FA8-57DD4E70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64" y="205054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Новые промышленные, информационные технологии и рациональное природопользование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B64A-E309-4A71-B2C1-7CA1C3A8A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466" y="1530617"/>
            <a:ext cx="6089940" cy="4351338"/>
          </a:xfrm>
        </p:spPr>
        <p:txBody>
          <a:bodyPr>
            <a:noAutofit/>
          </a:bodyPr>
          <a:lstStyle/>
          <a:p>
            <a:r>
              <a:rPr lang="ru-RU" sz="1800" dirty="0"/>
              <a:t>отечественная элементная база для электроники и приборостроения – функциональные материалы для микроэлектроники, телекоммуникаций, </a:t>
            </a:r>
            <a:r>
              <a:rPr lang="ru-RU" sz="1800" dirty="0" err="1"/>
              <a:t>спинтроники</a:t>
            </a:r>
            <a:r>
              <a:rPr lang="ru-RU" sz="1800" dirty="0"/>
              <a:t>, оптики, </a:t>
            </a:r>
            <a:r>
              <a:rPr lang="ru-RU" sz="1800" dirty="0" err="1"/>
              <a:t>актуаторов</a:t>
            </a:r>
            <a:r>
              <a:rPr lang="ru-RU" sz="1800" dirty="0"/>
              <a:t> на основе кристаллов, проявляющих фото-, </a:t>
            </a:r>
            <a:r>
              <a:rPr lang="ru-RU" sz="1800" dirty="0" err="1"/>
              <a:t>термо</a:t>
            </a:r>
            <a:r>
              <a:rPr lang="ru-RU" sz="1800" dirty="0"/>
              <a:t>-, электро-, </a:t>
            </a:r>
            <a:r>
              <a:rPr lang="ru-RU" sz="1800" dirty="0" err="1"/>
              <a:t>гигромеханические</a:t>
            </a:r>
            <a:r>
              <a:rPr lang="ru-RU" sz="1800" dirty="0"/>
              <a:t> эффекты</a:t>
            </a:r>
          </a:p>
          <a:p>
            <a:r>
              <a:rPr lang="ru-RU" sz="1800" dirty="0"/>
              <a:t>лазерные, электронно-лучевые, аддитивные технологии</a:t>
            </a:r>
          </a:p>
          <a:p>
            <a:r>
              <a:rPr lang="ru-RU" sz="1800" dirty="0"/>
              <a:t>глубокая химическая переработка сырья, в том числе – на основе биотехнологий</a:t>
            </a:r>
          </a:p>
          <a:p>
            <a:r>
              <a:rPr lang="ru-RU" sz="1800" dirty="0"/>
              <a:t>синтез полимеров с уникальными свойствами (устойчивых к УФ-излучению, умных полимеров)</a:t>
            </a:r>
          </a:p>
          <a:p>
            <a:r>
              <a:rPr lang="ru-RU" sz="1800" dirty="0"/>
              <a:t>структура и свойства минерального и </a:t>
            </a:r>
            <a:r>
              <a:rPr lang="ru-RU" sz="1800" dirty="0" err="1"/>
              <a:t>биоминерального</a:t>
            </a:r>
            <a:r>
              <a:rPr lang="ru-RU" sz="1800" dirty="0"/>
              <a:t> вещества для дизайна новых </a:t>
            </a:r>
            <a:r>
              <a:rPr lang="ru-RU" sz="1800" dirty="0" err="1"/>
              <a:t>природоподобных</a:t>
            </a:r>
            <a:r>
              <a:rPr lang="ru-RU" sz="1800" dirty="0"/>
              <a:t> функциональных материалов</a:t>
            </a:r>
          </a:p>
          <a:p>
            <a:r>
              <a:rPr lang="ru-RU" sz="1800" dirty="0"/>
              <a:t>механизмы быстропротекающих процессов с высоким временным разрешением, включая химические превращения в экстремальных условиях детонации, ударно-волнового и статического воздействия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D14BA0A7-F9F1-4975-BB9D-6A206EFF3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4"/>
          <a:stretch/>
        </p:blipFill>
        <p:spPr>
          <a:xfrm>
            <a:off x="9319619" y="3782221"/>
            <a:ext cx="2775089" cy="29064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19D440A-CDDB-4A73-ABFA-5A9B092C3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16150" r="1901" b="16723"/>
          <a:stretch/>
        </p:blipFill>
        <p:spPr bwMode="auto">
          <a:xfrm>
            <a:off x="6353781" y="4622089"/>
            <a:ext cx="2965838" cy="15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F7EB6-94DA-41B8-9F0B-12E641C04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65" y="1942992"/>
            <a:ext cx="3102848" cy="2203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10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308B-98BB-40E9-9FA8-57DD4E70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26" y="269876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Биомедицинские технологии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B64A-E309-4A71-B2C1-7CA1C3A8A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452" y="1422502"/>
            <a:ext cx="5181600" cy="4351338"/>
          </a:xfrm>
        </p:spPr>
        <p:txBody>
          <a:bodyPr>
            <a:noAutofit/>
          </a:bodyPr>
          <a:lstStyle/>
          <a:p>
            <a:r>
              <a:rPr lang="ru-RU" sz="1800" dirty="0"/>
              <a:t>поиск молекулярных мишеней и направленный дизайн новых лекарственных препаратов</a:t>
            </a:r>
            <a:r>
              <a:rPr lang="en-US" sz="1800" dirty="0"/>
              <a:t> </a:t>
            </a:r>
            <a:r>
              <a:rPr lang="ru-RU" sz="1800" dirty="0"/>
              <a:t>и средств их доставки, контроль полиморфизма</a:t>
            </a:r>
            <a:endParaRPr lang="en-US" sz="1800" dirty="0"/>
          </a:p>
          <a:p>
            <a:r>
              <a:rPr lang="ru-RU" sz="1800" dirty="0"/>
              <a:t>процессы кристаллизации, растворения, структурных и химических превращений </a:t>
            </a:r>
            <a:r>
              <a:rPr lang="ru-RU" sz="1800" dirty="0" err="1"/>
              <a:t>in</a:t>
            </a:r>
            <a:r>
              <a:rPr lang="ru-RU" sz="1800" dirty="0"/>
              <a:t> </a:t>
            </a:r>
            <a:r>
              <a:rPr lang="ru-RU" sz="1800" dirty="0" err="1"/>
              <a:t>situ</a:t>
            </a:r>
            <a:r>
              <a:rPr lang="ru-RU" sz="1800" dirty="0"/>
              <a:t> c</a:t>
            </a:r>
            <a:r>
              <a:rPr lang="en-US" sz="1800" dirty="0"/>
              <a:t> </a:t>
            </a:r>
            <a:r>
              <a:rPr lang="ru-RU" sz="1800" dirty="0"/>
              <a:t>целью управления этими процессами и использования в </a:t>
            </a:r>
            <a:r>
              <a:rPr lang="ru-RU" sz="1800" dirty="0" err="1"/>
              <a:t>фармтехнологиях</a:t>
            </a:r>
            <a:endParaRPr lang="en-US" sz="1800" dirty="0"/>
          </a:p>
          <a:p>
            <a:r>
              <a:rPr lang="ru-RU" sz="1800" dirty="0"/>
              <a:t>механизмы патогенеза особо опасных инфекционных заболеваний, механизмы</a:t>
            </a:r>
            <a:r>
              <a:rPr lang="en-US" sz="1800" dirty="0"/>
              <a:t> </a:t>
            </a:r>
            <a:r>
              <a:rPr lang="ru-RU" sz="1800" dirty="0"/>
              <a:t>взаимодействия с лекарственными, иммунобиологическими препаратами и клеточными</a:t>
            </a:r>
            <a:r>
              <a:rPr lang="en-US" sz="1800" dirty="0"/>
              <a:t> </a:t>
            </a:r>
            <a:r>
              <a:rPr lang="ru-RU" sz="1800" dirty="0"/>
              <a:t>объектами</a:t>
            </a:r>
            <a:endParaRPr lang="en-US" sz="1800" dirty="0"/>
          </a:p>
          <a:p>
            <a:r>
              <a:rPr lang="ru-RU" sz="1800" dirty="0" err="1"/>
              <a:t>биоподобные</a:t>
            </a:r>
            <a:r>
              <a:rPr lang="ru-RU" sz="1800" dirty="0"/>
              <a:t> материалы для регенеративной медицины</a:t>
            </a:r>
            <a:endParaRPr lang="en-US" sz="1800" dirty="0"/>
          </a:p>
          <a:p>
            <a:r>
              <a:rPr lang="ru-RU" sz="1800" dirty="0"/>
              <a:t>ускоренный синтез дженериков из отечественного сырья за счет оперативного контроля</a:t>
            </a:r>
            <a:r>
              <a:rPr lang="en-US" sz="1800" dirty="0"/>
              <a:t> </a:t>
            </a:r>
            <a:r>
              <a:rPr lang="ru-RU" sz="1800" dirty="0"/>
              <a:t>процесса синтеза методами синхротронного излучения</a:t>
            </a:r>
          </a:p>
        </p:txBody>
      </p:sp>
      <p:pic>
        <p:nvPicPr>
          <p:cNvPr id="5" name="Рисунок 14">
            <a:extLst>
              <a:ext uri="{FF2B5EF4-FFF2-40B4-BE49-F238E27FC236}">
                <a16:creationId xmlns:a16="http://schemas.microsoft.com/office/drawing/2014/main" id="{A3FB1137-9D3E-4FCF-8594-2416EAC35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9" y="4991508"/>
            <a:ext cx="5515491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82B85B3-CC1E-4A24-BFBE-F233AC8E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184" y="1227828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Ð²Ð¸ÑÑÑÑ Ð¿Ð°ÑÐ¾Ð³ÐµÐ½ÐµÐ·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09" y="2550839"/>
            <a:ext cx="3931171" cy="221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209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DF364A9-A9A7-4204-BF53-69EDC06A3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080" y="1825625"/>
            <a:ext cx="2815584" cy="280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2308B-98BB-40E9-9FA8-57DD4E70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61" y="254642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Экология человека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B64A-E309-4A71-B2C1-7CA1C3A8A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728" y="1580205"/>
            <a:ext cx="5181600" cy="4351338"/>
          </a:xfrm>
        </p:spPr>
        <p:txBody>
          <a:bodyPr>
            <a:noAutofit/>
          </a:bodyPr>
          <a:lstStyle/>
          <a:p>
            <a:r>
              <a:rPr lang="ru-RU" sz="1800" dirty="0"/>
              <a:t>синтез новых уникальных сорбентов тяжелых металлов для очистки и реабилитации</a:t>
            </a:r>
            <a:r>
              <a:rPr lang="en-US" sz="1800" dirty="0"/>
              <a:t> </a:t>
            </a:r>
            <a:r>
              <a:rPr lang="ru-RU" sz="1800" dirty="0"/>
              <a:t>загрязненных территорий</a:t>
            </a:r>
            <a:endParaRPr lang="en-US" sz="1800" dirty="0"/>
          </a:p>
          <a:p>
            <a:r>
              <a:rPr lang="ru-RU" sz="1800" dirty="0"/>
              <a:t>"сухие", "зеленые" технологии, технологии высокоселективного механохимического</a:t>
            </a:r>
            <a:r>
              <a:rPr lang="en-US" sz="1800" dirty="0"/>
              <a:t> </a:t>
            </a:r>
            <a:r>
              <a:rPr lang="ru-RU" sz="1800" dirty="0"/>
              <a:t>органического синтеза и механохимической экстракции целевых продуктов из природного</a:t>
            </a:r>
            <a:r>
              <a:rPr lang="en-US" sz="1800" dirty="0"/>
              <a:t> </a:t>
            </a:r>
            <a:r>
              <a:rPr lang="ru-RU" sz="1800" dirty="0"/>
              <a:t>сырья и техногенных отходов;</a:t>
            </a:r>
            <a:endParaRPr lang="en-US" sz="1800" dirty="0"/>
          </a:p>
          <a:p>
            <a:r>
              <a:rPr lang="ru-RU" sz="1800" dirty="0"/>
              <a:t>биотехнологии переработки целлюлозосодержащего растительного сырья</a:t>
            </a:r>
            <a:endParaRPr lang="en-US" sz="1800" dirty="0"/>
          </a:p>
          <a:p>
            <a:r>
              <a:rPr lang="ru-RU" sz="1800" dirty="0"/>
              <a:t>исследование </a:t>
            </a:r>
            <a:r>
              <a:rPr lang="ru-RU" sz="1800" dirty="0" err="1"/>
              <a:t>геоматериалов</a:t>
            </a:r>
            <a:r>
              <a:rPr lang="ru-RU" sz="1800" dirty="0"/>
              <a:t> в экстремальных условиях и при высоких радиационных и</a:t>
            </a:r>
            <a:br>
              <a:rPr lang="ru-RU" sz="1800" dirty="0"/>
            </a:br>
            <a:r>
              <a:rPr lang="ru-RU" sz="1800" dirty="0"/>
              <a:t>химических нагрузках для дизайна новых функциональных материалов повышенной</a:t>
            </a:r>
            <a:br>
              <a:rPr lang="ru-RU" sz="1800" dirty="0"/>
            </a:br>
            <a:r>
              <a:rPr lang="ru-RU" sz="1800" dirty="0"/>
              <a:t>стойкости для иммобилизации ОЯТ</a:t>
            </a:r>
            <a:endParaRPr lang="en-US" sz="1800" dirty="0"/>
          </a:p>
          <a:p>
            <a:r>
              <a:rPr lang="ru-RU" sz="1800" dirty="0"/>
              <a:t>технологии прогноза состояния и сохранения окружающей природной среды</a:t>
            </a:r>
          </a:p>
        </p:txBody>
      </p:sp>
      <p:pic>
        <p:nvPicPr>
          <p:cNvPr id="6" name="Picture 5" descr="A close up of an animal&#10;&#10;Description automatically generated">
            <a:extLst>
              <a:ext uri="{FF2B5EF4-FFF2-40B4-BE49-F238E27FC236}">
                <a16:creationId xmlns:a16="http://schemas.microsoft.com/office/drawing/2014/main" id="{7C7883DA-7500-4C22-84D3-E9155753C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30" y="1369695"/>
            <a:ext cx="2381250" cy="192405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67E8A1D-0D1F-497D-AC8B-D029433FF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4198288"/>
            <a:ext cx="3230880" cy="1817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32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308B-98BB-40E9-9FA8-57DD4E70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1" y="276634"/>
            <a:ext cx="9780638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Продовольственная безопасность и сельскохозяйственные технологии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B64A-E309-4A71-B2C1-7CA1C3A8AD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200" dirty="0"/>
              <a:t>технологии освоения биоресурсов Мирового океана</a:t>
            </a:r>
            <a:endParaRPr lang="en-US" sz="2200" dirty="0"/>
          </a:p>
          <a:p>
            <a:r>
              <a:rPr lang="ru-RU" sz="2200" dirty="0"/>
              <a:t>ветеринарная фармакология</a:t>
            </a:r>
            <a:endParaRPr lang="en-US" sz="2200" dirty="0"/>
          </a:p>
          <a:p>
            <a:r>
              <a:rPr lang="ru-RU" sz="2200" dirty="0"/>
              <a:t>средства защиты растений</a:t>
            </a:r>
            <a:endParaRPr lang="en-US" sz="2200" dirty="0"/>
          </a:p>
          <a:p>
            <a:r>
              <a:rPr lang="ru-RU" sz="2200" dirty="0"/>
              <a:t>новые удобрения и препараты с </a:t>
            </a:r>
            <a:r>
              <a:rPr lang="ru-RU" sz="2200" dirty="0" err="1"/>
              <a:t>биодоступными</a:t>
            </a:r>
            <a:r>
              <a:rPr lang="ru-RU" sz="2200" dirty="0"/>
              <a:t> микроэлементами</a:t>
            </a:r>
            <a:endParaRPr lang="en-US" sz="2200" dirty="0"/>
          </a:p>
          <a:p>
            <a:r>
              <a:rPr lang="ru-RU" sz="2200" dirty="0"/>
              <a:t>развитие научных основ низкотемпературной барической стерилизации продуктов</a:t>
            </a:r>
            <a:r>
              <a:rPr lang="en-US" sz="2200" dirty="0"/>
              <a:t> </a:t>
            </a:r>
            <a:r>
              <a:rPr lang="ru-RU" sz="2200" dirty="0"/>
              <a:t>питания (</a:t>
            </a:r>
            <a:r>
              <a:rPr lang="ru-RU" sz="2200" dirty="0" err="1"/>
              <a:t>паскализации</a:t>
            </a:r>
            <a:r>
              <a:rPr lang="ru-RU" sz="2200" dirty="0"/>
              <a:t>)</a:t>
            </a:r>
          </a:p>
        </p:txBody>
      </p:sp>
      <p:pic>
        <p:nvPicPr>
          <p:cNvPr id="10" name="Picture 9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A49D7525-4C9E-4B41-9FA2-7C5DD00FB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2697162"/>
            <a:ext cx="5081550" cy="3384994"/>
          </a:xfrm>
          <a:prstGeom prst="rect">
            <a:avLst/>
          </a:prstGeom>
        </p:spPr>
      </p:pic>
      <p:pic>
        <p:nvPicPr>
          <p:cNvPr id="4100" name="Picture 4" descr="data:image/jpeg;base64,/9j/4AAQSkZJRgABAQAAAQABAAD/2wCEAAkGBxISEhAQEBIQEBAQEBUQFRAQEBUVFRYQFRUWFhUWFhUYHiggGBolHRUVITEhJSkrMC4uGB8zODMtNygtLisBCgoKDg0OGhAQGy0lHSUtKy0tLS0tKy0tLS0rLS0tLS0tLy0tKy0vLS0tLS0tLS0tLS0tLS0tLS01LS0tLS0rLf/AABEIALcBEwMBIgACEQEDEQH/xAAbAAABBQEBAAAAAAAAAAAAAAADAQIEBQYAB//EAE0QAAIBAwIDBQMFCgsHBQEAAAECAwAEERIhBTFBBhMiUWEycZEUI1KBsRUzQlNikpTR0tMHFiRUcoKTobKzwUNjc3SD4fA0daK08SX/xAAZAQADAQEBAAAAAAAAAAAAAAAAAQIDBQT/xAAqEQACAgEEAQMDBAMAAAAAAAAAAQIRAwQSITETQVFhBSLRcZHh8BRCgv/aAAwDAQACEQMRAD8A3zXu4JNDnvfI15YvaWUjc1Nt+1DYwx+NaNozo9AXjjLnPIVTX3azOQDvWWu+OagQD8KzcrksTk0rEbmXtMy76j9Z+yon8bpPU1kGc7ZyafrzUtjo0V322mOV6ehofBu10iSgnOknzrNOlB0kVO5jo9wtO1yso91V3E+1WnxE4FeX2/EHUYBPxrpZ2f2j9VVuCj1nhXaNGAORvT+KdrFRcK2W8hXlVvkdT8aloKW4KLy443LISSxwelDiYk5yc1AjOKkxyAVLKROeZsY1H40BqTvgetNeUdKENiZobvSM9BdqokUtTc0JnppepkgCStUGV6JJJUZzRFUJiA06mLSk1YAZqiuakzGojGmAxqRTSk1xFAUIWoTtT2oLmkM4yU0SGmmmmmIMGrs+VABo6GgAomrqHXUwJCy0YSVEVcVIAqLGFSSia6CtOBoFQ470VBQs09WpDHutBK0UtQyakDlWjIKEpoymgZIjNSUaoaGjxb0AStdPV6VYh76R4+oppjoeHqdHcskKFcAtLICdKkkBYcbkep+NVStVrw+3EvySInAlvGjJHQN8nU49d6YgbcUk+kv5kf6qG3EpfpL/AGafs1re0PaaS1nktLaOBLeEBO7aIMGyoJLdTz/Xms9xHhKR2NrdhnMk8kiMpK6AFZwNIAz+COtMCLb3juXVypUwzHHdoNxE5ByB5gGqdjWq7RcHS0u3gjZ2X5JI+ZCpOWhlz7IAxtWUamAJjUuxfTFcOAhZe7ALxo+Msc4DggcqhsakW4PcXR6ZhGfXU21IQ37pP5Qfotv+xSHib+UH6Lb/ALFWn8HihuJWasAwLSZBGQfmZOhre8dtGa14o13DZSJEH+TG0jLTRnL6WlIHgwNBJ9HztQFHmXD75mmgRltyrTxqwNpb7qXUEfe/I1QtVnwn/wBRbf8AMRf5i1WtTAZSkVyinEUACegMKPJQGNAwZpppWptMQhosRp0UWakrDQIBXUQw0lAyQ8dPVaLpowSsxoiEVwNSHqO4osKOzT1NCpwNA6CZphNdmuoCgkdSI0zQIqnQCk2UkOWGrFbaJCoeSXUURyFgUga0VwATKCcaschUQVdRQ2zTYupJIo/k0JDRLqOvuYcDGDtjV8KlMKBCOH8ZN+jp+9rmWD8ZN+jp+9q84twG3jtop4JZ5JLl1SCOVFUyZYAnGAQMdT5jzFVMvZi/0u5tpAsedW69OeBnLD1ANOgK+WBNBkjd20uqEPEE9oOQQQ7Z9g/GiJMUjgdThkuJXU+TKtuQfiKDGfmJP+PF/gmp0VxHoCOjtpdnBSRV9tUBBBQ/QHxq7Jo0972gsrg9/cWbtcFQGMcxWNiBgE4OR/5zqHZ9orf5JFa3Vu83yeRpIykmgMSWbD+mWI2ztVNCYWZV0TjUwXPfp1OPxVBaSD8XP/bp+6oGXPG+OC8uWnCGP+RyIVJB3WGXJHpvWYJqal1EmorHLqMboC0ykDWhTJAjGfa86Bb2MsgzHFI4+kqMV+tgMCixURlQsQo5nz5epJ6Ac81L7wGC4VfYTugNsZJc6mI8zge4ADpRp+GyRRszaFLbHM0edP0VUMSSeZ25D1NQbS4RVljkDlZNG8bAEFST1B86FJSVphQbsrxVbW7guXVnSJmJVMajqjdNskDmwrSS9rrKJb1rK2nW4vg4kknkXSO8LFiFUnq5OKyZ+TeVz+fH+zXA23lc/nx/s07Abwgfyi2/5iL/ADFqsYVd2s9vHJHIFuCY5FkA1x7lWDY9n0qnYUWAiiuYU5aa9KxURpTQGo0lCNOwoGaaKeaZQBOtVzU0RVBtqmqxqkJg2WupSK6gQ9WooeojSUwy1myyW7UBjQtdPSkMXFJmiYpjChMBM09aEDT1NBVEhKkQvioimjxmpY6JySitTwDg63d2iSsFiS3gkfJxqUQxDQPeSPqzWRjFXF1YyOUZULqYYMEY5iGMH+8EfVSixM1vaDh1y11FdymBYIp4EjjSYHRF3yKoCjrvk/qAqys70/d24Bk+bFuFGX8OO7ibA6cyT7815weFTfij/d+ukHCZuXdN7tv11pYhYvvEn/Hi/wAE1Rs1NmtnjhcSKUJnjwDjPhSbO3pkfGo/D7N55EijGWc8+ir1ZvQDek3XY6Fs8ltgSQrEYGTqwQmB56itT4uB6RqunMI/FKA0x9COUf8AW3/JrU2XDBENEDCMEYaULmVuhzIDsDz0jb386gX3A9ILIxc+WdJ+ojnXKy/Ub4x/v/H5/Y1WCdXRXx3kUePk8MS4/wBpKRJLnzy/sn1QLRxxIysA5JJIGp3JAztzPSoDIhGTgDzJ+3bnUd2iUahvnYYPP3VzZwyZ3TbbEuDRLwy3eSR3VZgMBSNaosaDyDeIkKWOdiS2Nhmsfx+8SSQiFUSCPKxqi4BGd3PUljvk74wOlJeX0kg0liE+gOXnuOp5fAeQqvcV29Lp54+Zyv2Xov0RMnYb7nSYB+aGpQwD3EKnSwBB0s4IyCDuOtIOHSecH6Xb/vKt/wCLVzcq00EYeOG3g1+NQci2jbZScnbyqu4BwC4vWdLZA5RQ7ZYKACcDc+f+hr2kAvuc/nB+lW/7yg3Ni6LrOgrqC5SaOTDEMQDoY4yFbn5GhzRlGZG2ZGKEZ/CU4O/vFSIvvEv/ADEH+Xc0BRCApkhorChPQBFehmisKGVosQwikC0QLTtNMB8O1S1eoQNO72qsmiSXrqiGauosKHymg66WZqCDUlkgGjRtUZaIDUsRLDUxmoOuu11KQ0Pp60ENRAaooKDUi3Un2QT6AE/ZUPVVrwu4ZYboozKfmRlWIONZ6ipYBooH+g/5powt2+g35poFleXDsER7h3bYIjuzE+gByatlsuIa44il2skpIRZO8TUQCxALkDkCefSsmuRFa9u30G/MNA2q0tLqdLmKN5JQyXKRspkY4YSBWB3wd8iqUvVoZPhfvCqMC7EhVZfbzyA39oeh+IFarg1qsCsA2p3ADuOWAc6F/Jz8SB5ADL8LkCK8v4We7X0yMufhge4mpT8ZCjnXJ+oZsk34odev4N8MVds18l8AKqLvjAXrWal4wzbL8egpjKToOrUH2yejbalI9Mg+oI9wy02gb7PXk1EYql2TZrtPbx3kjZIVgRHHk9Rzduv0R+VUQXLdSGx9NFbHu1A4FFuYYUZ0MsxKMyEi2TGVJB/23pQT3H42f9GT99XYxYY419pzm7EaZTzjT3qWU/aQPhQn7o/jE/Nf9nFFIg/Gz/oyfvqFeQKojZGZ1kUnxoEI0sVIwGYdPOtST0jsjxEW1rNNnwLcWCMTt83JDbRsSM9A5P1VL7N8N+5txHbAANf8Qn0+fyG3gleP69RX86vNuI8TlWNrVXxBNDbO8elfEywRFTqI1D2RyI5Uk3am8aaG5adjPbqUikKR+FWBU+HTpOQx3IJ+AqrFRrRMtnYXF9DFDLcycSmheSaPvBHGHfAx0B0r79Y9Ki/wi8PijVJY41ge5W1mlgQYCyFLnJ09M8vep65rNcJ7U3ds0jQTlO+Yu40oys55tpYEA+ox0pt7xKW4jnmnkaWVp7fLtjkI7nAAGwHoBimmFFW1BkorGgSGgAZFNxSFq7VSAXFdXBqRjTEMY0wmnE0NjQITNdSZpaQCStSA0xjXA1RRIQ0/NAU07VSAeWpQaGDTgaBhVogNCWnZpAPzVjYn5i7/AOj/AIzVVmrKxP8AJ7v/AKP+YaYza9gpTDw/it5Fj5TGqxq+ASkZ3LDPvJ/qDypnYfjdxPxCxjnnlmVJZGUSOWwxhkBOTv8AqrM9mO0k1i7tEEdJV0SwyrqjdN+YyNxk/E86tP45aZraeCysrb5M7SBIY9OtnQp4yMZADbClQhl8/wD/AFJP/c2/+yaqO+RfZUufOQ7fUi/6k+6j2t2Zb2OZgA016spA5AvMGIGem9VuaKGTLq7ZogvVHZsKoA0sFHJQAN1/+VCispCnePtHnGdzv0HkM4PXoaV20xhesnjP9EZCD/EfcVrU8MCSxhdkjuozGy/gpIGIB/quqSY8iBXP1MfHJS/1b5fsWpGW1Acth5VJsZwGCtujMoPmCDsw9Rk+8EjrUKUFSysCrKxVlPMMDgg+oINOt28Sf0h9te9KibNNwvgLXlzd5kWCCB5JZp3GQia26ZGScN5bKfcY3G7GyVEazu5LlzJoMT27I2CCdQJAyMgDGOtX/ZCVJG4zYF0jlvNawlzgM6tKNJP9ZdueNXlUPhvAJuHXVlcX6xxw/KQm8isQdLFXIGcKCAcnliqomykv+zt3DH301vNHHt42XYZ5agN1+vFRr0/NW39CT/NevTpIJ7duM3N9IGsriKRYQ0wdZNeru1jTOxCnTyHPqBmvLb1vmbX+hJ/mvRQrFHFJAAModKhRqgiY6VGAMspJwABTDxWX/dfo0H7FQS1MJoAn/dWX/dfo0H7FMnv5HXSxXTqDYWKNMsAQCdCjOAzfE1DzXFqAsIzVHkalZ6E7UADdqQGmsaQGgAoakZqaDTWNOhHE00mkJpMUCEzXUuiuoAY1IDStTcUFJhFNOBoQNOU0DCg04Ghg0tABg1LmhA0uaQBM1Nsr3u1kQpHIsoXUshceycggoyn++q8Gng0xlkL2P+awfn3P76iLex/zaD8+5/e1WKaJnagTLW34kqMjrbW4ZGV1Ja4PiUgjbvfMVEto9TBScA7k+SgZY/UAT9VTeITRRzTRrbQFY5pIwS9znSrlRn57ntQo+IoAwFtb+IaT4rnlkH8d5gUhWR55NTFsYzyXyUbKo9AAB9VWfA73Se6J2ZtSk8hIQAQfRgFHvVeQyah/LY/5tb/n3P76lvwhjhkWNYy7SqwRnIOjRg+NmOfEetRkxxyQcZdMdmg45ws3Cm4iGZ1HzsYG8gUY1qPpgDcfhAZ551Za3fxJ5ahv9Yq87P8AGG1BWJ1Dk2d2A8/ygBz648xuftTwhTi6iKKJGxIh8IEpyQwPsqGweZAyD9ICvFp8s8c/Bl/5fuvz/f1r5IHE+FTtNORDIytNIQQhIILkg+6gfci4/ES/mGquSMqSrKVYdGGD8DUuCzjMaySSd3qkeMKIi/sLGxJORj74Pga6BJJ+5Fx+Il/MNdxWJkjtkcFWEbkq2xGZXxkUD5Nb/j2/Rj+1SfJ7f+cN+jH9qgRDLU3VU9bGJhJ3c5ZkjaTSYSuQoyd9R3quoAdqpjPSGhsaBDi1MLUmaaTQAjGkBpppM0DCZppNMzSZpiCAUVUpkYooNIlihK6l7yuoJsikU0insppNBoNARrgacwpuKYx4NLmmgUuKAseDSg0PFOAoAIDTwaYFpwWgLHhqcW2PupgWlK7H3UhHr9z2ctp+G3DrCny5nvp0lA8bfJ7t8r6krhag9k+ztseFzz3ESSXE1tdXULMN0ihUIpHllvED6+lcva2G3awTW2u14jem4TQ2BBPNMM5xh8Bw2Bndaa/auzEt9HEzJaDhA4faL3cm5CnmMZXJbGWx7IoArLbsBkWZlvraD5dDHJAroxd5HAJjC5HLUg1Z3LAY86PtFw97YJby47yGe4QlTkH70QR6EEH660HFuPW8j8AZHJFgluJ/m3GkxvAWxkeLHdtyzyqH28ukuZjPCS0Uk0rKxUqSNEC8iMjcGiwMishBDDYqQQfIg5Brf8OIuYGi2AuItIzuFc+yf6sgB/q1hzbmtP2YciPH0XYD3EK32s1c36kqxrIu4tMuD5MtHcMo0MAyj/ZyA4B645FDnnpI9alXhX5PAUDAd/cbMQcHRa8iAMj6h/rReM2+LifHIys49znUP7jSTxfyaH/j3H+XbV0IyTVols09/wBkLC2SA3XEJYpLiBZ1QWjOMMOWVz123rM8O7N3k8ffQ200kYz40XIJHPT1fByNs716H2340II7CM2tnca+Hp85cQ63TIxhGzsOvvq1tmMlvwmaytGvfk0KpiPiBt+5mVUDLJH7L5wc5z16HehWeR8IXe4B2ItZhg+emoGK1F/IZLziMjIsbMtzqRX1qH3DYcAatwTnG+az2ilYrIzChMKltHQzHRYEUimkVKMdJ3VFhZEIppFTe5pphosLIJFIFqYYa7uaLAEtKTRdFNZadiAFq6id3XUrAORTWWiUxjUjAOtDIqSseaKbI+Rp7kgISin4ophxShKdiA6aIqVajgM3ydLsqO5klMKnUNWsAk5XmBsd/T3ZWDhxPSpc0hpNlekdGWCriPhvpR04f6Vm88StrKRbejLZE8qvouGelWlnw4AHbcb/AFdaynqooag2VV3wZJZZpFnQCSSSQAxy5wzFsezzwaCOBp+PT+zm/YrZ8M4V3mTyA5Y5kjyqPNaBWZR4tJxkCsv8t90X4jPW/Z9Osyf2cv7NXlpwATd1BEVdl7xycFRg6dvEOfhoiR52Ao9ukisGj1Kw5EbH1rJ6qTfRSxlRxfs28OO8QqDnB2wceRFReGw6A4/KX7GrScWeVsd8XZsbasYx1xjbyqqkiKqx82Xp6NWOqzbsUoi2UysvrPU5bHML/hFG+4zvBHojd9M02dCFsZSDngelT40zg/kj7BRDEPKtIapxil8B47KBuzc45QS/2T/qoL9n7gZ+Ym32+8vy+FaMxDyFCe3B6D4VotY/Yl4ilsuFTRiZnilRfk0o1NGyjdcDcjFU5iNaqSyXyHwqO9iK1jq0yXjZmzHTDHV+9gKA/D60WoiydjKiOHP20SO1J6Vc2XCHc6EXJ5k9APU1YHhTwP413HT0PUGlLOUsbZnXscDNRzb1or1dTeEED186JFwkDBY+uOlSsw3jd8GVe3oDJitZf26AhRgnG/pncVVTWNXHOvUmWNopSKYUq0fh5oZ4e3StFkj7kbWV2muqd8galp+SIUyqxShKsLqyA8UesqBhu8ABD6mGkYJB8IBz7x0odvBnJwSAMkjbH14o3orax9lFvXoHGJYJ7WIommRWGrl4RjBUb7jJU7/RrDwrhgFOrIzz6czny2ra9nbeykt5/lEwhusFodT41ALkBV/DJOQRz5YrGb3GkVXBmn4SWBYDIHPG+PUjmB60yLhYq1OFZV1L3hydIPiGKn2VxCzItwV0uxUPHjvdQHIDIDnOM5BPrXm8k+i9hDtICqGLmjMGx+UORFaHhvZl2CMxVYm/DxnGcddsfGgdpbu0thEyCNZJohm1kuI1kQHBEgLNp3B2yR165FZO87YzIkkE4mijY+DIZAwXAB358huKaxTb5LilRreIcJ7qRkHiUYIcDZlIByPOgJHjkB8Kw9v2xvX7uOEtJ3Sd2oI1HG2MnmTy5mry87Wr3VsYykd3EcT6SHTUylAWIBU7t7Pi3PLw7KWlluqw4q0aWaydACylQ3LII+2nWo2fBI8JGADkjBJ9w239Kjjte8tmWlMdxOtwUTWyQ6kCKQzseigvkhd9OM9az3aftBIrW3cogiYqxcxatROzprDaZF65U+XLFRLTS3VHoqHuzYIXVSqtswztgggjmD6jG4qx4PagY1ggA5zjmK85m49cpF3MN0rCGR2SV1Z3MJLlV14bJCgcwdwd+Vavsp2/hlt2eePQ8HI+HLnwjlk6t2HIDO+AMECo6d93wU6To3sUNuEdyI2Cbnln09RzFQDfxITjBIOAvX/tWKj7XCUtFbQpNJJKzPGzvG2BqYskRUErpXYAknI5YNDteJxeHvXETFdQSUhDpzpU+Lbqp089xnFPImkqQRRqr/i0chVSAoX69z9VZ3i0gbVpAxrX7GqRN3Y21pqyVwWXBB2Bznz2xj/UVn+OcZWFe7cZcOMtz239cHY++vJkhPInS5CS4LaBDpU9MD7KeaB2fk7+PK6mRWIMhXGBkhR5AdAcZNWVxYlcb898YqXjkkG3ghYpAtSoLYknrip72YUBmXSpGcsMDHnv0ojCTBRKN1oXd5OPParC64tbR6G2eNi4yikklELYjXnJkgDw5wCT0oPC7h7yZY4Yms5EjeQR3cSp3gAGCpLasAnchOmxG5G8NPNicSSLCKNQJnSJ3bSveMFyfIA8+Y+IoXEuFBAdufL1JrLX/aRPk7rbsss5LwtNeENoJO7WpGyjAO788jn1VOO8UlaAiITiG2XvJI4DHqh3xK0rHxnBBzgDOcAjevT4GohUbo1nC2MCksjEOQQVG5IzsPPnRHJmJZ/wRpVPd5nz3NY89tJIrsx3A+Z0gKqn2SdtWryyN8eVaSzun4i8qQ3KRv3RdZE8GkJtnA06efPc7A7bgzHFJ0mVSXqRLqI6yFRj5AKemM/bUi7hyEDSIp0AtEAc5DYIJ6HG593rVPcwRwFjDeSPNJGArMXcoTnJjjC5ZuoYnY7jzqFacSSBMd+bwAsQhbD5JBdpHbkMD+tk8jmjxcOmLbzyWtzw+QIszL83ITpYbgkEj6twcf0T5VGZc7+WxpsnalGnQC1K25dcxxZbLNpGNTY9TnbbYedV1xxhFzqBzqZRkgMSr6SWRAVQYyQdW+k7bih45ehGxFhppuipVhAJ5ljQ92rBDltThQwHiZwMKMkc8Y1daO1qqMRK6BFOcltPeLqxhDg7nDY2PLlU8k+Nlbo9BS1ZyXdih0SMA6gBgl2pXOOhETD6snHKkq/HMVGae479ykirHIHLKjZR3XG2dQG+6+pHIcqm2fD1d44yHxJD3mNODENQCGRTjY89uhXlmusLGZVJ77wsDhZtYjdWyCcN4RzJGeRGR50CWeOENbri2cjWSjIoLcwQwOd9xqPltitWvRGiSfLJnGZAjsqKkzxs6iXWo8G6tnQQGBB5evOnaYo1R7tYzlNAC+LGpdiuDswyNxyIp03ArWOFJUuomlbC6SdI1aNSt85g6G6NyORvWe4hHIZTFOI0mjbSyElQhGBumCWB6e/yIy/Hz2L5okrxBFViyh2i+93LT6mfC7LoVQPXVnbljrULgqRO0c7fKwY5NZlhMTIs/eqwwj55g8iPERsDk1c/xIkeKa67xBCMFyVKFFZgGCKNjjfntt61B4JBBZL8sE6vcKSECEK3MYIhfxEc92GnkcHlVxrtDafTJF1DYSNeTRvDIytJNGTJJDNIV0/guGTUxbKrpAOkgDyhcOuSWynfRpnXM8lzGMqSQF8IULvjHhBIz0IyS04zaMctBKsp0Krx6WU5b5wPCqjY7ezzPvofa2+aa4cLKJUOknRB3fjxnSASx29nn05DYU+XwJqKVlpJ2ngDaSkXdo4UBR0IOSxjwxG/i5lvt64uVuI1V2WBwXkWQyGZDIMeAFtRRSMcuWN8ZNZ7hnB5JVOMFifZIIIxUO4tZ7diHTRqBXIJ06SMEbf60KKuk+UG51yuCfeWrpGZEa206EygZVmGk8soPEwOTnJ2FDtXVO/lcxymQBBrHj2KnUmCQDtgHcY/ur+8wwk6joB/5tQ7u4LnUVVSNvCMD4VookORK4bNJGzdy4UuMbnmP11aXEiOuUhiWRGUupxpzk5ZT0Y551S/Ll0MjIGJ5NjBFaT+DtYUkea5j70Kvza521jOcjkemM55Upx9Qg/QgpaBwjRxzR6QTnOMsRudfPG34ONttiS1W1jfWkTqt2qXkekhQ8KgRk7YVlXYelXPFL9nSWRWMbOTptVOyqcA5IG/U/3V5/3UrN3KK0jc8KpZvXYb1hH7uzaT29F12g4+zlQndrEMqsUYwApOdxk78jVIYGIYq6uvMoX8WOQ2PlRV4DdtllgkfGxwpyD5Ec6rZBg4YFWBwQRgg+6toRSXBlOTfZP4ao1eNmjXGcqTnw7jAUGt7ZdsgVEcyyM4YLEQmFK6SDrYEnOceID6uowXBrpFlj7xzGgb74BnB9djtWy4/wARnBt7O0vIp4HlDIyLGNEkh0+KReniJ9M+6s80dzpl4mkrIfaXjd4ghJaKMFi6rCWLAg+zIc/V8apeJ9qbu4wZJXBRiVKO4Chh4lG/I4ovafgs1jMIZZEkMid7lCTsSRvkAjcVRDO4GdJ51cIJIiUnZdQdqLqNIRHPNojBGlmAUk5zllw5Hi23BG+DVbfcVlld3aQsXBU5Axg7lQOQGd6iOTyp0cYztuc8jtke7/vVqKXJDk3wOEmSGAAYYGABpOOuDt51cy8dubg2ySSF1twY0VUVRjORr0Aa99PP9eah7V9tgM7Y5b561o7SzFrGSDruJFGnIwE57jzqMkkkXjTb+CF2sKi5iZGaREjjyZApOrfXqwMZzUG6cKWMRHiJOrzU9ADTeITTE6ZG1Eb7+tAZl04bOrpTjGkkEpW2ws3E5naNi7Bol0oynQwGMHBXflTbS+aPOkKdQ0kMMjGQeXvAqOnXYeVPVCB0xV0uiLZd2nEG7mRjnKtqB3wX5gkctjQ+D3+kTTSokr4OBsp1k51MBzHpQrTiYVCjDKk5xj7KJwewiuLlFVu71OAAeZJ6CsttXZdttUDl7Rzay6nu1YAOkeEDY88b7e+lsuOsrFpGaU5JXUxyjHmVJ5Hl/wDta3tr2Nt7XDZcMwyVPlgeLT051mU4ZbMDJ3uyj2epPuoThVUNqad2UTOc8yfUHnS1NNmh3DgA9Dzrq03ojYy741cpLof2VKgAKNOSOuBsP+2aPwjiMbxtr06kzpcx5bB5+h5da6urLatpru+4BPdrOyq7HYAZOTlFAGPQAAVuoLG3t4YponZoS7TbRp3gmZQmkF19gnBIxjK558+rqiaro0xuyfYdlLWW3cWZlRGJwssjEM2g6i4bVgknfT9GvP7UxJc6pEDxwl4XX8pTjblyIx6/3UtdUturFX3UWnAOIcNS6e5SB3jXLspOMLjOwI3YNuNx/rVXf3kkwmvEC/IjcFlUquvAfbWefPy866uq1GrXyhOXCL2ftfw4vG9tA8bgEyAoABy22Jz13FS+I8dsbxkRIzG7Lp3XYnfcY2+OK6uoljVhCboxfaPhkkahW0aQchkGD7iKzLAg++urq0wu4mWVcjdR+utL2d4j3OFOCjkZ23B8xSV1aSVoiJYccgMjq0TaZACNeSCVzyND7McY+50svfI0izKuWQgsCpJBGcZBycjI5CurqxjyqNHwW8v8JoMjfyYmPHhJkAcnrqAGB5czy+FVxjj9rOjkqNbb6NByD/Sxiurq0WOJG5mPGN8CpVldGLJxnPKurqbViQGVy7FiSWY5JNM1gdN6Wup0JsND4sZq941NGvdgRIgC81G5Pwrq6okraNIukQrbibRAsgQljnxAmhcU4/NMV1hV0/Q2rq6hQV2KUnVFe7auecmmkClrqsg7BPQVytj1rq6gGNPiO9bvsN2adGS8cgaWDRjY7ghgT8KSurLNJpUjXDFN2XK9qI572YXI9gMhIDaToOAuNzjb68V552knja5lNuNMORp2xnYZOnAxk9K6upwikwyStFXqNJXV1bGB/9k=">
            <a:extLst>
              <a:ext uri="{FF2B5EF4-FFF2-40B4-BE49-F238E27FC236}">
                <a16:creationId xmlns:a16="http://schemas.microsoft.com/office/drawing/2014/main" id="{BD48B733-DC5F-43B4-B544-C9001DA3B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10409"/>
            <a:ext cx="3348125" cy="22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39" y="0"/>
            <a:ext cx="1879261" cy="7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0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1383</Words>
  <Application>Microsoft Office PowerPoint</Application>
  <PresentationFormat>Широкоэкранный</PresentationFormat>
  <Paragraphs>182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&amp;quot</vt:lpstr>
      <vt:lpstr>Arial</vt:lpstr>
      <vt:lpstr>Calibri</vt:lpstr>
      <vt:lpstr>Calibri Light</vt:lpstr>
      <vt:lpstr>Impact</vt:lpstr>
      <vt:lpstr>Times New Roman</vt:lpstr>
      <vt:lpstr>Wingdings</vt:lpstr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Новые промышленные, информационные технологии и рациональное природопользование</vt:lpstr>
      <vt:lpstr>Биомедицинские технологии</vt:lpstr>
      <vt:lpstr>Экология человека</vt:lpstr>
      <vt:lpstr>Продовольственная безопасность и сельскохозяйственные технологии</vt:lpstr>
      <vt:lpstr>Энергетика и энергосберегающие технологии</vt:lpstr>
      <vt:lpstr>Национальная и культурная идентичность</vt:lpstr>
      <vt:lpstr>Технологии транспортных систем и связность территории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R.</dc:creator>
  <cp:lastModifiedBy>Курганова Екатерина Владимировна</cp:lastModifiedBy>
  <cp:revision>120</cp:revision>
  <cp:lastPrinted>2019-10-14T06:33:06Z</cp:lastPrinted>
  <dcterms:created xsi:type="dcterms:W3CDTF">2019-09-17T07:53:46Z</dcterms:created>
  <dcterms:modified xsi:type="dcterms:W3CDTF">2020-03-17T01:21:46Z</dcterms:modified>
</cp:coreProperties>
</file>