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handoutMasterIdLst>
    <p:handoutMasterId r:id="rId18"/>
  </p:handoutMasterIdLst>
  <p:sldIdLst>
    <p:sldId id="286" r:id="rId2"/>
    <p:sldId id="294" r:id="rId3"/>
    <p:sldId id="295" r:id="rId4"/>
    <p:sldId id="297" r:id="rId5"/>
    <p:sldId id="262" r:id="rId6"/>
    <p:sldId id="264" r:id="rId7"/>
    <p:sldId id="296" r:id="rId8"/>
    <p:sldId id="275" r:id="rId9"/>
    <p:sldId id="268" r:id="rId10"/>
    <p:sldId id="292" r:id="rId11"/>
    <p:sldId id="293" r:id="rId12"/>
    <p:sldId id="289" r:id="rId13"/>
    <p:sldId id="267" r:id="rId14"/>
    <p:sldId id="290" r:id="rId15"/>
    <p:sldId id="287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DAF0"/>
    <a:srgbClr val="D4E5F4"/>
    <a:srgbClr val="B5D2EC"/>
    <a:srgbClr val="CADFF1"/>
    <a:srgbClr val="F7FAFD"/>
    <a:srgbClr val="D2E3F3"/>
    <a:srgbClr val="B9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4651" autoAdjust="0"/>
  </p:normalViewPr>
  <p:slideViewPr>
    <p:cSldViewPr snapToGrid="0">
      <p:cViewPr varScale="1">
        <p:scale>
          <a:sx n="109" d="100"/>
          <a:sy n="109" d="100"/>
        </p:scale>
        <p:origin x="100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41AB9-C68A-4ADD-86E8-E9BD6458DAC1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B8CFA-14C2-4FA8-9857-6F8700F16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60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B7D09-F734-4E8B-9DC1-40D44C261C3E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8E079-AA79-478F-8D18-C400174AD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2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73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19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79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839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243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681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DC6F-7664-44BC-A064-523FCF34009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15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DC6F-7664-44BC-A064-523FCF3400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04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FDC6F-7664-44BC-A064-523FCF34009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39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089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883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67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3185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8E079-AA79-478F-8D18-C400174ADDE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8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5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17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3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3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05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87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468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483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8BF81-FA85-4D45-BE04-0CAE82D06F73}" type="datetimeFigureOut">
              <a:rPr lang="ru-RU" smtClean="0"/>
              <a:t>17.03.2020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84D8-9D7C-4959-8E01-2ADE6B473D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117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rfbr.r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fondnid.ru/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nauka.nso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472" y="960096"/>
            <a:ext cx="11530584" cy="231345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500" b="1" dirty="0" smtClean="0"/>
              <a:t>Пункт </a:t>
            </a:r>
            <a:r>
              <a:rPr lang="ru-RU" sz="3500" b="1" dirty="0"/>
              <a:t>повестки № </a:t>
            </a:r>
            <a:r>
              <a:rPr lang="ru-RU" sz="3500" b="1" dirty="0" smtClean="0"/>
              <a:t>3</a:t>
            </a:r>
            <a:endParaRPr lang="en-US" sz="3500" b="1" dirty="0"/>
          </a:p>
          <a:p>
            <a:pPr marL="0" indent="0" algn="ctr">
              <a:buNone/>
            </a:pPr>
            <a:r>
              <a:rPr lang="ru-RU" dirty="0"/>
              <a:t>«О предложениях по гармонизации мер поддержки научной, научно-технической и инновационной деятельности (в том числе молодых ученых и специалистов), оказываемых Правительством Новосибирской области и мэрией города Новосибирска»</a:t>
            </a:r>
            <a:endParaRPr lang="ru-RU" sz="32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289964" y="4766378"/>
            <a:ext cx="5588092" cy="11772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ru-RU" sz="2400" b="1" dirty="0"/>
              <a:t>Васильев А.В.</a:t>
            </a:r>
          </a:p>
          <a:p>
            <a:pPr marL="0" indent="0" algn="r">
              <a:buNone/>
            </a:pPr>
            <a:r>
              <a:rPr lang="ru-RU" sz="1800" dirty="0" smtClean="0"/>
              <a:t>министр </a:t>
            </a:r>
            <a:r>
              <a:rPr lang="ru-RU" sz="1800" dirty="0"/>
              <a:t>науки и инновационной политики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01786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338"/>
            <a:ext cx="12192000" cy="95633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+mj-lt"/>
              </a:rPr>
              <a:t>Совместный конкурс Правительства Новосибирской области и </a:t>
            </a:r>
            <a:r>
              <a:rPr lang="ru-RU" b="1" dirty="0" smtClean="0">
                <a:latin typeface="+mj-lt"/>
              </a:rPr>
              <a:t>РФФИ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i="1" dirty="0" smtClean="0">
                <a:latin typeface="+mj-lt"/>
              </a:rPr>
              <a:t>(по поддержке проектов фундаментальных научных исследований, выполняемых молодыми учеными)</a:t>
            </a:r>
            <a:endParaRPr lang="ru-RU" sz="1600" b="1" i="1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9230" y="1182237"/>
            <a:ext cx="86707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spcAft>
                <a:spcPts val="0"/>
              </a:spcAft>
            </a:pPr>
            <a:r>
              <a:rPr lang="ru-RU" sz="2400" b="1" u="sng" dirty="0"/>
              <a:t>Краткие условия </a:t>
            </a:r>
            <a:r>
              <a:rPr lang="ru-RU" sz="2400" b="1" u="sng" dirty="0" smtClean="0"/>
              <a:t>конкурса: </a:t>
            </a:r>
          </a:p>
          <a:p>
            <a:pPr marL="2667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заявки подаются в электронном виде в КИАС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РФФИ</a:t>
            </a:r>
          </a:p>
          <a:p>
            <a:pPr marL="2667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конкурс подаются коллективы физических лиц, численностью от 2 до 10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человек</a:t>
            </a:r>
          </a:p>
          <a:p>
            <a:pPr marL="2667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возраст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лиц, представляющих проект на конкурс, не должен превышать 35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</a:p>
          <a:p>
            <a:pPr marL="2667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рок проекта 1 – 2 года</a:t>
            </a:r>
          </a:p>
          <a:p>
            <a:pPr>
              <a:spcAft>
                <a:spcPts val="0"/>
              </a:spcAft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1950">
              <a:spcAft>
                <a:spcPts val="0"/>
              </a:spcAft>
            </a:pPr>
            <a:r>
              <a:rPr lang="ru-RU" sz="2400" b="1" u="sng" dirty="0" smtClean="0"/>
              <a:t>Критерии </a:t>
            </a:r>
            <a:r>
              <a:rPr lang="ru-RU" sz="2400" b="1" u="sng" dirty="0"/>
              <a:t>отбора проектов:</a:t>
            </a:r>
          </a:p>
          <a:p>
            <a:pPr marL="2667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фундаментальность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исследований</a:t>
            </a:r>
          </a:p>
          <a:p>
            <a:pPr marL="2667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актуальность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 новизна заявленной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темы исследований</a:t>
            </a:r>
          </a:p>
          <a:p>
            <a:pPr marL="2667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ожидаемых результатов мировому уровню</a:t>
            </a:r>
          </a:p>
          <a:p>
            <a:pPr marL="2667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реализуемость предложенного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проекта и научный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задел </a:t>
            </a:r>
          </a:p>
          <a:p>
            <a:pPr marL="2667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квалификация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членов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коллектива</a:t>
            </a:r>
          </a:p>
          <a:p>
            <a:pPr marL="266700" indent="-342900">
              <a:buFont typeface="Arial" panose="020B0604020202020204" pitchFamily="34" charset="0"/>
              <a:buChar char="•"/>
            </a:pP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оответствие тематикам направлений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34" y="2078383"/>
            <a:ext cx="3045160" cy="152258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713703" y="3992019"/>
            <a:ext cx="3478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/>
              <a:t>Подробные условия проведения конкурса </a:t>
            </a:r>
          </a:p>
          <a:p>
            <a:pPr indent="361950" algn="ctr">
              <a:spcAft>
                <a:spcPts val="0"/>
              </a:spcAft>
            </a:pPr>
            <a:r>
              <a:rPr lang="ru-RU" dirty="0">
                <a:hlinkClick r:id="rId4"/>
              </a:rPr>
              <a:t>www.rfbr.ru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5977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0338"/>
            <a:ext cx="12192000" cy="95633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latin typeface="+mj-lt"/>
              </a:rPr>
              <a:t>Совместный конкурс Правительства Новосибирской области и </a:t>
            </a:r>
            <a:r>
              <a:rPr lang="ru-RU" b="1" dirty="0" smtClean="0">
                <a:latin typeface="+mj-lt"/>
              </a:rPr>
              <a:t>РФФИ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i="1" dirty="0" smtClean="0">
                <a:latin typeface="+mj-lt"/>
              </a:rPr>
              <a:t>(по поддержке проектов фундаментальных научных исследований, выполняемых молодыми учеными)</a:t>
            </a:r>
            <a:endParaRPr lang="ru-RU" sz="1600" b="1" i="1" dirty="0"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629" y="1172516"/>
            <a:ext cx="945723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Направления фундаментальных научных исследований, актуальные для региона:</a:t>
            </a:r>
          </a:p>
          <a:p>
            <a:r>
              <a:rPr lang="ru-RU" dirty="0"/>
              <a:t>1. </a:t>
            </a:r>
            <a:r>
              <a:rPr lang="ru-RU" sz="1600" dirty="0"/>
              <a:t>Инновационные лазерные, оптические и оптоэлектронные технологии. </a:t>
            </a:r>
            <a:r>
              <a:rPr lang="ru-RU" sz="1600" dirty="0" err="1" smtClean="0"/>
              <a:t>Фотоника</a:t>
            </a:r>
            <a:endParaRPr lang="ru-RU" sz="1600" dirty="0"/>
          </a:p>
          <a:p>
            <a:r>
              <a:rPr lang="ru-RU" sz="1600" dirty="0"/>
              <a:t>2. Энергосбережение и нетрадиционная </a:t>
            </a:r>
            <a:r>
              <a:rPr lang="ru-RU" sz="1600" dirty="0" smtClean="0"/>
              <a:t>энергетика</a:t>
            </a:r>
            <a:endParaRPr lang="ru-RU" sz="1600" dirty="0"/>
          </a:p>
          <a:p>
            <a:r>
              <a:rPr lang="ru-RU" sz="1600" dirty="0"/>
              <a:t>3. Силовая электроника, электротехника и </a:t>
            </a:r>
            <a:r>
              <a:rPr lang="ru-RU" sz="1600" dirty="0" smtClean="0"/>
              <a:t>электромашиностроение</a:t>
            </a:r>
            <a:endParaRPr lang="ru-RU" sz="1600" dirty="0"/>
          </a:p>
          <a:p>
            <a:r>
              <a:rPr lang="ru-RU" sz="1600" dirty="0"/>
              <a:t>4. Микро-нано- и </a:t>
            </a:r>
            <a:r>
              <a:rPr lang="ru-RU" sz="1600" dirty="0" err="1" smtClean="0"/>
              <a:t>биоэлектроника</a:t>
            </a:r>
            <a:endParaRPr lang="ru-RU" sz="1600" dirty="0"/>
          </a:p>
          <a:p>
            <a:r>
              <a:rPr lang="ru-RU" sz="1600" dirty="0"/>
              <a:t>5. Новые материалы и </a:t>
            </a:r>
            <a:r>
              <a:rPr lang="ru-RU" sz="1600" dirty="0" err="1"/>
              <a:t>нанотехнологии</a:t>
            </a:r>
            <a:r>
              <a:rPr lang="ru-RU" sz="1600" dirty="0"/>
              <a:t>. Аддитивные </a:t>
            </a:r>
            <a:r>
              <a:rPr lang="ru-RU" sz="1600" dirty="0" smtClean="0"/>
              <a:t>технологии</a:t>
            </a:r>
            <a:endParaRPr lang="ru-RU" sz="1600" dirty="0"/>
          </a:p>
          <a:p>
            <a:r>
              <a:rPr lang="ru-RU" sz="1600" dirty="0"/>
              <a:t>6. Катализ и научное обеспечение каталитических </a:t>
            </a:r>
            <a:r>
              <a:rPr lang="ru-RU" sz="1600" dirty="0" smtClean="0"/>
              <a:t>технологий</a:t>
            </a:r>
            <a:endParaRPr lang="ru-RU" sz="1600" dirty="0"/>
          </a:p>
          <a:p>
            <a:r>
              <a:rPr lang="ru-RU" sz="1600" dirty="0"/>
              <a:t>7. Информационно-телекоммуникационные, геоинформационные и когнитивные технологии. Компьютерное </a:t>
            </a:r>
            <a:r>
              <a:rPr lang="ru-RU" sz="1600" dirty="0" smtClean="0"/>
              <a:t>моделирование</a:t>
            </a:r>
            <a:endParaRPr lang="ru-RU" sz="1600" dirty="0"/>
          </a:p>
          <a:p>
            <a:r>
              <a:rPr lang="ru-RU" sz="1600" dirty="0"/>
              <a:t>8. Приборостроение, наукоемкое оборудование, автоматизация и </a:t>
            </a:r>
            <a:r>
              <a:rPr lang="ru-RU" sz="1600" dirty="0" smtClean="0"/>
              <a:t>робототехника</a:t>
            </a:r>
            <a:endParaRPr lang="ru-RU" sz="1600" dirty="0"/>
          </a:p>
          <a:p>
            <a:r>
              <a:rPr lang="ru-RU" sz="1600" dirty="0"/>
              <a:t>9. </a:t>
            </a:r>
            <a:r>
              <a:rPr lang="ru-RU" sz="1600" dirty="0" err="1"/>
              <a:t>Аэро</a:t>
            </a:r>
            <a:r>
              <a:rPr lang="ru-RU" sz="1600" dirty="0"/>
              <a:t>- и </a:t>
            </a:r>
            <a:r>
              <a:rPr lang="ru-RU" sz="1600" dirty="0" smtClean="0"/>
              <a:t>гидродинамика</a:t>
            </a:r>
            <a:endParaRPr lang="ru-RU" sz="1600" dirty="0"/>
          </a:p>
          <a:p>
            <a:r>
              <a:rPr lang="ru-RU" sz="1600" dirty="0"/>
              <a:t>10. </a:t>
            </a:r>
            <a:r>
              <a:rPr lang="ru-RU" sz="1600" dirty="0" err="1"/>
              <a:t>Биоиндустрия</a:t>
            </a:r>
            <a:r>
              <a:rPr lang="ru-RU" sz="1600" dirty="0"/>
              <a:t>, биоресурсы и биотехнологии. Новые технологии в развитии агропромышленного </a:t>
            </a:r>
            <a:r>
              <a:rPr lang="ru-RU" sz="1600" dirty="0" smtClean="0"/>
              <a:t>комплекса</a:t>
            </a:r>
            <a:endParaRPr lang="ru-RU" sz="1600" dirty="0"/>
          </a:p>
          <a:p>
            <a:r>
              <a:rPr lang="ru-RU" sz="1600" dirty="0"/>
              <a:t>11. Охрана здоровья. Высокотехнологичная медицина и медицина будущего, клеточные технологии, </a:t>
            </a:r>
            <a:r>
              <a:rPr lang="ru-RU" sz="1600" dirty="0" smtClean="0"/>
              <a:t>фармакология</a:t>
            </a:r>
            <a:endParaRPr lang="ru-RU" sz="1600" dirty="0"/>
          </a:p>
          <a:p>
            <a:r>
              <a:rPr lang="ru-RU" sz="1600" dirty="0"/>
              <a:t>12. Исследование недр и природные ресурсы. Рациональная добыча и комплексная переработка полезных </a:t>
            </a:r>
            <a:r>
              <a:rPr lang="ru-RU" sz="1600" dirty="0" smtClean="0"/>
              <a:t>ископаемых</a:t>
            </a:r>
            <a:endParaRPr lang="ru-RU" sz="1600" dirty="0"/>
          </a:p>
          <a:p>
            <a:r>
              <a:rPr lang="ru-RU" sz="1600" dirty="0"/>
              <a:t>13. Общественно-гуманитарные проблемы и направления развития человека и </a:t>
            </a:r>
            <a:r>
              <a:rPr lang="ru-RU" sz="1600" dirty="0" smtClean="0"/>
              <a:t>социума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23044" y="5662637"/>
            <a:ext cx="8519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Размер</a:t>
            </a:r>
            <a:r>
              <a:rPr lang="ru-RU" sz="2800" dirty="0"/>
              <a:t> гранта не может превышать </a:t>
            </a:r>
            <a:r>
              <a:rPr lang="ru-RU" sz="2800" b="1" dirty="0" smtClean="0"/>
              <a:t>600 </a:t>
            </a:r>
            <a:r>
              <a:rPr lang="ru-RU" sz="2800" b="1" dirty="0"/>
              <a:t>000 </a:t>
            </a:r>
            <a:r>
              <a:rPr lang="ru-RU" sz="2800" dirty="0"/>
              <a:t>руб</a:t>
            </a:r>
            <a:r>
              <a:rPr lang="ru-RU" sz="2800" dirty="0" smtClean="0"/>
              <a:t>. в год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3820" y="2194497"/>
            <a:ext cx="3045160" cy="15225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14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35702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9230" y="276051"/>
            <a:ext cx="11530584" cy="481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latin typeface="+mj-lt"/>
              </a:rPr>
              <a:t>Субсидии юридическим лицам на НИОКР</a:t>
            </a:r>
            <a:endParaRPr lang="ru-RU" sz="4000" b="1" dirty="0" smtClean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9230" y="2954203"/>
            <a:ext cx="1072006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Предоставление субсидии производится на срок реализации проекта, не превышающий </a:t>
            </a:r>
            <a:r>
              <a:rPr lang="ru-RU" sz="2000" dirty="0" smtClean="0"/>
              <a:t>2 </a:t>
            </a:r>
            <a:r>
              <a:rPr lang="ru-RU" sz="2000" dirty="0"/>
              <a:t>календарных лет, </a:t>
            </a:r>
            <a:r>
              <a:rPr lang="ru-RU" sz="2000" dirty="0" smtClean="0"/>
              <a:t>в </a:t>
            </a:r>
            <a:r>
              <a:rPr lang="ru-RU" sz="2000" dirty="0"/>
              <a:t>порядке </a:t>
            </a:r>
            <a:r>
              <a:rPr lang="ru-RU" sz="2000" b="1" dirty="0" err="1"/>
              <a:t>софинансирования</a:t>
            </a:r>
            <a:r>
              <a:rPr lang="ru-RU" sz="2000" b="1" dirty="0"/>
              <a:t> 50 </a:t>
            </a:r>
            <a:r>
              <a:rPr lang="ru-RU" sz="2000" b="1" dirty="0" smtClean="0"/>
              <a:t>% </a:t>
            </a:r>
            <a:r>
              <a:rPr lang="ru-RU" sz="2000" b="1" dirty="0"/>
              <a:t>от стоимости проекта, но не </a:t>
            </a:r>
            <a:r>
              <a:rPr lang="ru-RU" sz="2000" b="1" dirty="0" smtClean="0"/>
              <a:t>более:</a:t>
            </a:r>
          </a:p>
          <a:p>
            <a:pPr algn="just"/>
            <a:endParaRPr lang="ru-RU" sz="16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3 </a:t>
            </a:r>
            <a:r>
              <a:rPr lang="ru-RU" sz="2400" b="1" dirty="0"/>
              <a:t>млн. </a:t>
            </a:r>
            <a:r>
              <a:rPr lang="ru-RU" sz="2400" b="1" dirty="0" smtClean="0"/>
              <a:t>рублей </a:t>
            </a:r>
            <a:r>
              <a:rPr lang="ru-RU" sz="2400" b="1" dirty="0"/>
              <a:t>в год </a:t>
            </a:r>
            <a:r>
              <a:rPr lang="ru-RU" sz="2000" dirty="0" smtClean="0"/>
              <a:t>(</a:t>
            </a:r>
            <a:r>
              <a:rPr lang="ru-RU" sz="2000" dirty="0"/>
              <a:t>для </a:t>
            </a:r>
            <a:r>
              <a:rPr lang="ru-RU" sz="2000" dirty="0" smtClean="0"/>
              <a:t>субъектов </a:t>
            </a:r>
            <a:r>
              <a:rPr lang="ru-RU" sz="2000" dirty="0"/>
              <a:t>инновационной деятельности – </a:t>
            </a:r>
            <a:r>
              <a:rPr lang="ru-RU" sz="2000" dirty="0" smtClean="0"/>
              <a:t>юридических лиц              (с участием </a:t>
            </a:r>
            <a:r>
              <a:rPr lang="ru-RU" sz="2000" dirty="0"/>
              <a:t>государственных научных организаций и (или) государственных образовательных организаций высшего образования, расположенных на территории Новосибирской </a:t>
            </a:r>
            <a:r>
              <a:rPr lang="ru-RU" sz="2000" dirty="0" smtClean="0"/>
              <a:t>области)</a:t>
            </a:r>
          </a:p>
          <a:p>
            <a:pPr algn="just"/>
            <a:endParaRPr lang="ru-RU" sz="20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400" b="1" dirty="0" smtClean="0"/>
              <a:t>5 </a:t>
            </a:r>
            <a:r>
              <a:rPr lang="ru-RU" sz="2400" b="1" dirty="0"/>
              <a:t>млн. рублей в год </a:t>
            </a:r>
            <a:r>
              <a:rPr lang="ru-RU" sz="2000" dirty="0" smtClean="0"/>
              <a:t>(</a:t>
            </a:r>
            <a:r>
              <a:rPr lang="ru-RU" sz="2000" dirty="0"/>
              <a:t>для </a:t>
            </a:r>
            <a:r>
              <a:rPr lang="ru-RU" sz="2000" dirty="0" smtClean="0"/>
              <a:t>организаций, осуществляющих </a:t>
            </a:r>
            <a:r>
              <a:rPr lang="ru-RU" sz="2000" dirty="0"/>
              <a:t>трансфер и коммерциализацию технологий (в рамках реализации проектов программы </a:t>
            </a:r>
            <a:r>
              <a:rPr lang="ru-RU" sz="2000" dirty="0" err="1"/>
              <a:t>реиндустриализации</a:t>
            </a:r>
            <a:r>
              <a:rPr lang="ru-RU" sz="2000" dirty="0"/>
              <a:t> экономики Новосибирской области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9"/>
          <a:stretch/>
        </p:blipFill>
        <p:spPr>
          <a:xfrm>
            <a:off x="10903845" y="4559300"/>
            <a:ext cx="1307205" cy="17043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8088" y="848339"/>
            <a:ext cx="10290299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Субсидии предоставляются:</a:t>
            </a: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/>
              <a:t>субъектам </a:t>
            </a:r>
            <a:r>
              <a:rPr lang="ru-RU" b="1" dirty="0"/>
              <a:t>инновационной </a:t>
            </a:r>
            <a:r>
              <a:rPr lang="ru-RU" b="1" dirty="0" smtClean="0"/>
              <a:t>деятельности </a:t>
            </a:r>
            <a:r>
              <a:rPr lang="ru-RU" dirty="0" smtClean="0"/>
              <a:t>– юридическим лицам (с участием государственных </a:t>
            </a:r>
            <a:r>
              <a:rPr lang="ru-RU" dirty="0"/>
              <a:t>научных организаций и (или) государственных образовательных организаций высшего образования, расположенных на территории Новосибирской </a:t>
            </a:r>
            <a:r>
              <a:rPr lang="ru-RU" dirty="0" smtClean="0"/>
              <a:t>области)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 smtClean="0"/>
              <a:t>организациям</a:t>
            </a:r>
            <a:r>
              <a:rPr lang="ru-RU" b="1" dirty="0"/>
              <a:t>, осуществляющим трансфер и коммерциализацию </a:t>
            </a:r>
            <a:r>
              <a:rPr lang="ru-RU" b="1" dirty="0" smtClean="0"/>
              <a:t>технологий </a:t>
            </a:r>
            <a:r>
              <a:rPr lang="ru-RU" dirty="0" smtClean="0"/>
              <a:t>(в рамках реализации проектов </a:t>
            </a:r>
            <a:r>
              <a:rPr lang="ru-RU" dirty="0"/>
              <a:t>программы </a:t>
            </a:r>
            <a:r>
              <a:rPr lang="ru-RU" dirty="0" err="1"/>
              <a:t>реиндустриализации</a:t>
            </a:r>
            <a:r>
              <a:rPr lang="ru-RU" dirty="0"/>
              <a:t> экономики Новосибирской </a:t>
            </a:r>
            <a:r>
              <a:rPr lang="ru-RU" dirty="0" smtClean="0"/>
              <a:t>области)</a:t>
            </a:r>
          </a:p>
          <a:p>
            <a:endParaRPr lang="ru-RU" sz="1100" dirty="0" smtClean="0"/>
          </a:p>
        </p:txBody>
      </p:sp>
    </p:spTree>
    <p:extLst>
      <p:ext uri="{BB962C8B-B14F-4D97-AF65-F5344CB8AC3E}">
        <p14:creationId xmlns:p14="http://schemas.microsoft.com/office/powerpoint/2010/main" val="38474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9230" y="174013"/>
            <a:ext cx="11530584" cy="440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>
                <a:latin typeface="+mj-lt"/>
              </a:rPr>
              <a:t>Сравнение затрат (Субсидии, гранты Правительства НСО, гранты РФФИ)</a:t>
            </a:r>
            <a:endParaRPr lang="ru-RU" sz="3600" b="1" dirty="0" smtClean="0"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804873"/>
              </p:ext>
            </p:extLst>
          </p:nvPr>
        </p:nvGraphicFramePr>
        <p:xfrm>
          <a:off x="0" y="716834"/>
          <a:ext cx="12174956" cy="6141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3056">
                  <a:extLst>
                    <a:ext uri="{9D8B030D-6E8A-4147-A177-3AD203B41FA5}">
                      <a16:colId xmlns:a16="http://schemas.microsoft.com/office/drawing/2014/main" val="11082539"/>
                    </a:ext>
                  </a:extLst>
                </a:gridCol>
                <a:gridCol w="3255544">
                  <a:extLst>
                    <a:ext uri="{9D8B030D-6E8A-4147-A177-3AD203B41FA5}">
                      <a16:colId xmlns:a16="http://schemas.microsoft.com/office/drawing/2014/main" val="113502610"/>
                    </a:ext>
                  </a:extLst>
                </a:gridCol>
                <a:gridCol w="4326356">
                  <a:extLst>
                    <a:ext uri="{9D8B030D-6E8A-4147-A177-3AD203B41FA5}">
                      <a16:colId xmlns:a16="http://schemas.microsoft.com/office/drawing/2014/main" val="225860972"/>
                    </a:ext>
                  </a:extLst>
                </a:gridCol>
              </a:tblGrid>
              <a:tr h="6785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Субсидии на</a:t>
                      </a:r>
                      <a:r>
                        <a:rPr lang="ru-RU" baseline="0" dirty="0" smtClean="0"/>
                        <a:t> НИОКР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Гранты Правительства</a:t>
                      </a:r>
                      <a:r>
                        <a:rPr lang="ru-RU" baseline="0" dirty="0" smtClean="0"/>
                        <a:t> Новосибирской области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Гранты РФФИ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617695"/>
                  </a:ext>
                </a:extLst>
              </a:tr>
              <a:tr h="5462604">
                <a:tc>
                  <a:txBody>
                    <a:bodyPr/>
                    <a:lstStyle/>
                    <a:p>
                      <a:pPr marL="265113" indent="-265113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/>
                        <a:t>подготовка, осуществление трансфера технологий:</a:t>
                      </a:r>
                    </a:p>
                    <a:p>
                      <a:pPr marL="608012" indent="-342900">
                        <a:buFont typeface="+mj-lt"/>
                        <a:buAutoNum type="arabicParenR"/>
                      </a:pPr>
                      <a:r>
                        <a:rPr lang="ru-RU" sz="1400" dirty="0" smtClean="0"/>
                        <a:t>Оценка затрат, связанных с приобретением технологий</a:t>
                      </a:r>
                    </a:p>
                    <a:p>
                      <a:pPr marL="608012" indent="-342900">
                        <a:buFont typeface="+mj-lt"/>
                        <a:buAutoNum type="arabicParenR"/>
                      </a:pPr>
                      <a:r>
                        <a:rPr lang="ru-RU" sz="1400" dirty="0" smtClean="0"/>
                        <a:t>Приобретение технологии, включая передачу документации и передачу прав</a:t>
                      </a:r>
                    </a:p>
                    <a:p>
                      <a:pPr marL="265113"/>
                      <a:endParaRPr lang="ru-RU" sz="400" dirty="0" smtClean="0"/>
                    </a:p>
                    <a:p>
                      <a:pPr marL="265113" indent="-265113">
                        <a:buFont typeface="Wingdings" panose="05000000000000000000" pitchFamily="2" charset="2"/>
                        <a:buChar char="Ø"/>
                      </a:pPr>
                      <a:r>
                        <a:rPr lang="ru-RU" sz="1400" b="1" dirty="0" smtClean="0"/>
                        <a:t>коммерциализация технологий:</a:t>
                      </a:r>
                    </a:p>
                    <a:p>
                      <a:pPr marL="608012" indent="-342900">
                        <a:buFont typeface="+mj-lt"/>
                        <a:buAutoNum type="arabicParenR"/>
                      </a:pPr>
                      <a:r>
                        <a:rPr lang="ru-RU" sz="1400" dirty="0" smtClean="0"/>
                        <a:t>Завершение НИОКР</a:t>
                      </a:r>
                    </a:p>
                    <a:p>
                      <a:pPr marL="608012" indent="-342900">
                        <a:buFont typeface="+mj-lt"/>
                        <a:buAutoNum type="arabicParenR"/>
                      </a:pPr>
                      <a:r>
                        <a:rPr lang="ru-RU" sz="1400" dirty="0" smtClean="0"/>
                        <a:t>Изготовление опытного образца и патентование</a:t>
                      </a:r>
                    </a:p>
                    <a:p>
                      <a:pPr marL="608012" indent="-342900">
                        <a:buFont typeface="+mj-lt"/>
                        <a:buAutoNum type="arabicParenR"/>
                      </a:pPr>
                      <a:r>
                        <a:rPr lang="ru-RU" sz="1400" dirty="0" smtClean="0"/>
                        <a:t>Внедрение в производство принципиально новой или с новыми потребительскими свойствами продукции</a:t>
                      </a:r>
                    </a:p>
                    <a:p>
                      <a:pPr marL="608012" indent="-342900">
                        <a:buFont typeface="+mj-lt"/>
                        <a:buAutoNum type="arabicParenR"/>
                      </a:pPr>
                      <a:r>
                        <a:rPr lang="ru-RU" sz="1400" dirty="0" smtClean="0"/>
                        <a:t>Внедрение инновационных технологий для производства инновационной продукции</a:t>
                      </a:r>
                    </a:p>
                    <a:p>
                      <a:pPr marL="608012" indent="-342900">
                        <a:buFont typeface="+mj-lt"/>
                        <a:buAutoNum type="arabicParenR"/>
                      </a:pPr>
                      <a:r>
                        <a:rPr lang="ru-RU" sz="1400" dirty="0" smtClean="0"/>
                        <a:t>Разработка проектов модернизации действующих технологических установок</a:t>
                      </a:r>
                    </a:p>
                    <a:p>
                      <a:pPr marL="608012" indent="-342900">
                        <a:buFont typeface="+mj-lt"/>
                        <a:buAutoNum type="arabicParenR"/>
                      </a:pPr>
                      <a:r>
                        <a:rPr lang="ru-RU" sz="1400" dirty="0" smtClean="0"/>
                        <a:t>Проведение испытаний опытных образцов</a:t>
                      </a:r>
                    </a:p>
                    <a:p>
                      <a:pPr marL="608012" indent="-342900">
                        <a:buFont typeface="+mj-lt"/>
                        <a:buAutoNum type="arabicParenR"/>
                      </a:pPr>
                      <a:r>
                        <a:rPr lang="ru-RU" sz="1400" dirty="0" smtClean="0"/>
                        <a:t>Разработка комплекта документов для проведения сертификации инновационных продукции и технологий</a:t>
                      </a:r>
                    </a:p>
                    <a:p>
                      <a:pPr marL="608012" indent="-342900">
                        <a:buFont typeface="+mj-lt"/>
                        <a:buAutoNum type="arabicParenR"/>
                      </a:pPr>
                      <a:r>
                        <a:rPr lang="ru-RU" sz="1400" dirty="0" smtClean="0"/>
                        <a:t>Создание и применение новых способов (технологий) производства, распространения и использования продукции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 defTabSz="914400" rtl="0" eaLnBrk="1" latinLnBrk="0" hangingPunct="1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Вознаграждение руководителю проекта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труда научного коллектива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специального оборудования, расходных материалов, комплектующих, необходимых для выполнения проекта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arenR"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ранспортные расходы на поездки, совершаемые в целях реализации проекта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выполнения работ, оказания услуг сторонними организациями, направленных на реализацию проекта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Публикации по теме проекта</a:t>
                      </a:r>
                    </a:p>
                    <a:p>
                      <a:pPr marL="342900" indent="-342900" algn="l" defTabSz="914400" rtl="0" eaLnBrk="1" latinLnBrk="0" hangingPunct="1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государственной пошлины на регистрацию интеллектуальной собственности по теме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Поездки, связанные с реализацией проекта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Организационные и регистрационные взносы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договоров аренды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договоров (редакционно-издательские услуги)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Оплата договоров на изготовление экспериментального оборудования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научных приборов, оборудования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медикаментов, перевязочных средств и прочих лечебных препаратов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средств, обеспечивающих безопасность при реализации проекта;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научной и научно-технической литературы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Подписка научной и научно-технической литературы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лицензионных прав на ПО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Опубликование результатов реализации проектов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Оцифровка и ксерокопирование архивных материалов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Личное потребление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грантополучателя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Налоги, сборы и иные платежи в бюджеты бюджетной системы Российской Федерации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08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163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qrcoder.ru/code/?http%3A%2F%2Ffondnid.ru&amp;10&amp;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11957" r="12106" b="11319"/>
          <a:stretch/>
        </p:blipFill>
        <p:spPr bwMode="auto">
          <a:xfrm>
            <a:off x="6136956" y="5557779"/>
            <a:ext cx="1181101" cy="11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7"/>
          <p:cNvPicPr/>
          <p:nvPr/>
        </p:nvPicPr>
        <p:blipFill>
          <a:blip r:embed="rId3"/>
          <a:stretch>
            <a:fillRect/>
          </a:stretch>
        </p:blipFill>
        <p:spPr>
          <a:xfrm>
            <a:off x="249207" y="973367"/>
            <a:ext cx="995442" cy="1007301"/>
          </a:xfrm>
          <a:prstGeom prst="rect">
            <a:avLst/>
          </a:prstGeom>
        </p:spPr>
      </p:pic>
      <p:pic>
        <p:nvPicPr>
          <p:cNvPr id="21" name="Picture 60"/>
          <p:cNvPicPr/>
          <p:nvPr/>
        </p:nvPicPr>
        <p:blipFill>
          <a:blip r:embed="rId4"/>
          <a:stretch>
            <a:fillRect/>
          </a:stretch>
        </p:blipFill>
        <p:spPr>
          <a:xfrm>
            <a:off x="6136956" y="973366"/>
            <a:ext cx="995442" cy="1007301"/>
          </a:xfrm>
          <a:prstGeom prst="rect">
            <a:avLst/>
          </a:prstGeom>
        </p:spPr>
      </p:pic>
      <p:pic>
        <p:nvPicPr>
          <p:cNvPr id="22" name="Picture 63"/>
          <p:cNvPicPr/>
          <p:nvPr/>
        </p:nvPicPr>
        <p:blipFill>
          <a:blip r:embed="rId5"/>
          <a:stretch>
            <a:fillRect/>
          </a:stretch>
        </p:blipFill>
        <p:spPr>
          <a:xfrm>
            <a:off x="338505" y="3983449"/>
            <a:ext cx="906145" cy="916940"/>
          </a:xfrm>
          <a:prstGeom prst="rect">
            <a:avLst/>
          </a:prstGeom>
        </p:spPr>
      </p:pic>
      <p:pic>
        <p:nvPicPr>
          <p:cNvPr id="23" name="Picture 66"/>
          <p:cNvPicPr/>
          <p:nvPr/>
        </p:nvPicPr>
        <p:blipFill>
          <a:blip r:embed="rId6"/>
          <a:stretch>
            <a:fillRect/>
          </a:stretch>
        </p:blipFill>
        <p:spPr>
          <a:xfrm>
            <a:off x="6226254" y="3945990"/>
            <a:ext cx="906145" cy="91694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316592" y="973366"/>
            <a:ext cx="482036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Arial" panose="020B0604020202020204" pitchFamily="34" charset="0"/>
              </a:rPr>
              <a:t>Научный консалтинг </a:t>
            </a:r>
          </a:p>
          <a:p>
            <a:r>
              <a:rPr lang="ru-RU" sz="1400" dirty="0"/>
              <a:t>- формирование инновационных проектов</a:t>
            </a:r>
          </a:p>
          <a:p>
            <a:r>
              <a:rPr lang="ru-RU" sz="1400" dirty="0"/>
              <a:t>- оценка и повышение потенциала РИД</a:t>
            </a:r>
          </a:p>
          <a:p>
            <a:r>
              <a:rPr lang="ru-RU" sz="1400" dirty="0"/>
              <a:t>- бизнес-планирование</a:t>
            </a:r>
          </a:p>
          <a:p>
            <a:r>
              <a:rPr lang="ru-RU" sz="1400" dirty="0"/>
              <a:t>- перспективы коммерциализации разработок и технологий</a:t>
            </a:r>
          </a:p>
          <a:p>
            <a:r>
              <a:rPr lang="ru-RU" sz="1400" dirty="0"/>
              <a:t>- меры поддержки инновационной деятельности</a:t>
            </a:r>
          </a:p>
          <a:p>
            <a:r>
              <a:rPr lang="ru-RU" sz="1400" dirty="0"/>
              <a:t>- поиск индустриального партнёра, инвестора, ментора</a:t>
            </a:r>
          </a:p>
          <a:p>
            <a:r>
              <a:rPr lang="ru-RU" sz="1400" dirty="0"/>
              <a:t>- правовая защита изобретений и промышленных образцов</a:t>
            </a:r>
          </a:p>
        </p:txBody>
      </p:sp>
      <p:pic>
        <p:nvPicPr>
          <p:cNvPr id="25" name="Picture 54"/>
          <p:cNvPicPr/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776738" cy="5706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26" name="Прямоугольник 25"/>
          <p:cNvSpPr/>
          <p:nvPr/>
        </p:nvSpPr>
        <p:spPr>
          <a:xfrm>
            <a:off x="1419935" y="3816489"/>
            <a:ext cx="42265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Arial" panose="020B0604020202020204" pitchFamily="34" charset="0"/>
              </a:rPr>
              <a:t>Коммерциализация изобретений</a:t>
            </a:r>
          </a:p>
          <a:p>
            <a:r>
              <a:rPr lang="ru-RU" sz="1400" dirty="0"/>
              <a:t>- разработка бизнес-плана и стратегии коммерциализации</a:t>
            </a:r>
          </a:p>
          <a:p>
            <a:r>
              <a:rPr lang="ru-RU" sz="1400" dirty="0"/>
              <a:t>- консультирование по вопросам правовой защиты и сертификации РИД</a:t>
            </a:r>
          </a:p>
          <a:p>
            <a:r>
              <a:rPr lang="ru-RU" sz="1400" dirty="0"/>
              <a:t>- содействие формированию команды и ее компетенций</a:t>
            </a:r>
          </a:p>
          <a:p>
            <a:r>
              <a:rPr lang="ru-RU" sz="1400" dirty="0"/>
              <a:t>- поиск индустриального партнёра, инвестора, ментора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212280" y="973366"/>
            <a:ext cx="47404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Arial" panose="020B0604020202020204" pitchFamily="34" charset="0"/>
              </a:rPr>
              <a:t>Содействие </a:t>
            </a:r>
            <a:br>
              <a:rPr lang="ru-RU" b="1" dirty="0">
                <a:ea typeface="Arial" panose="020B0604020202020204" pitchFamily="34" charset="0"/>
              </a:rPr>
            </a:br>
            <a:r>
              <a:rPr lang="ru-RU" b="1" dirty="0">
                <a:ea typeface="Arial" panose="020B0604020202020204" pitchFamily="34" charset="0"/>
              </a:rPr>
              <a:t>в привлечении инвестиций</a:t>
            </a:r>
          </a:p>
          <a:p>
            <a:r>
              <a:rPr lang="ru-RU" sz="1400" dirty="0"/>
              <a:t>- определение подходящей формы инвестиций для проекта</a:t>
            </a:r>
          </a:p>
          <a:p>
            <a:r>
              <a:rPr lang="ru-RU" sz="1400" dirty="0"/>
              <a:t>- формирование инвестиционного предложения</a:t>
            </a:r>
          </a:p>
          <a:p>
            <a:r>
              <a:rPr lang="ru-RU" sz="1400" dirty="0"/>
              <a:t>- обучение представлению проекта инвестору</a:t>
            </a:r>
          </a:p>
          <a:p>
            <a:r>
              <a:rPr lang="ru-RU" sz="1400" dirty="0"/>
              <a:t>- консультирование по участию в программах поддержки от государственных институтов развития инновационной деятельности;</a:t>
            </a:r>
          </a:p>
          <a:p>
            <a:r>
              <a:rPr lang="ru-RU" sz="1400" dirty="0"/>
              <a:t>- установление контакта с инвесторами, </a:t>
            </a:r>
            <a:r>
              <a:rPr lang="ru-RU" sz="1400" dirty="0" err="1"/>
              <a:t>техноброкерами</a:t>
            </a:r>
            <a:r>
              <a:rPr lang="ru-RU" sz="1400" dirty="0"/>
              <a:t>, индустриальными и бизнес партнерами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12280" y="3758129"/>
            <a:ext cx="40573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Arial" panose="020B0604020202020204" pitchFamily="34" charset="0"/>
              </a:rPr>
              <a:t>Организация </a:t>
            </a:r>
            <a:br>
              <a:rPr lang="ru-RU" b="1" dirty="0">
                <a:ea typeface="Arial" panose="020B0604020202020204" pitchFamily="34" charset="0"/>
              </a:rPr>
            </a:br>
            <a:r>
              <a:rPr lang="ru-RU" b="1" dirty="0">
                <a:ea typeface="Arial" panose="020B0604020202020204" pitchFamily="34" charset="0"/>
              </a:rPr>
              <a:t>научных мероприятий</a:t>
            </a:r>
          </a:p>
          <a:p>
            <a:r>
              <a:rPr lang="ru-RU" sz="1400" dirty="0"/>
              <a:t>- организация, проведение и поддержка коммуникативных мероприятий </a:t>
            </a:r>
            <a:br>
              <a:rPr lang="ru-RU" sz="1400" dirty="0"/>
            </a:br>
            <a:r>
              <a:rPr lang="ru-RU" sz="1400" dirty="0"/>
              <a:t>и образовательных программ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552169" y="5618690"/>
            <a:ext cx="253553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ea typeface="Arial" panose="020B0604020202020204" pitchFamily="34" charset="0"/>
                <a:hlinkClick r:id="rId8"/>
              </a:rPr>
              <a:t>http://fondnid.ru</a:t>
            </a:r>
            <a:endParaRPr lang="en-US" sz="1600" b="1" dirty="0"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/>
              <a:t>+7 (383) 223-74-34</a:t>
            </a:r>
            <a:endParaRPr lang="en-US" sz="1600" dirty="0">
              <a:ea typeface="Arial" panose="020B0604020202020204" pitchFamily="34" charset="0"/>
              <a:hlinkClick r:id="rId8"/>
            </a:endParaRPr>
          </a:p>
          <a:p>
            <a:pPr>
              <a:lnSpc>
                <a:spcPct val="150000"/>
              </a:lnSpc>
            </a:pPr>
            <a:r>
              <a:rPr lang="ru-RU" sz="1600" dirty="0" err="1">
                <a:ea typeface="Arial" panose="020B0604020202020204" pitchFamily="34" charset="0"/>
              </a:rPr>
              <a:t>Сибревкома</a:t>
            </a:r>
            <a:r>
              <a:rPr lang="ru-RU" sz="1600" dirty="0">
                <a:ea typeface="Arial" panose="020B0604020202020204" pitchFamily="34" charset="0"/>
              </a:rPr>
              <a:t>, 2, офис 301</a:t>
            </a:r>
            <a:r>
              <a:rPr lang="en-US" sz="1600" dirty="0">
                <a:ea typeface="Arial" panose="020B0604020202020204" pitchFamily="34" charset="0"/>
              </a:rPr>
              <a:t> </a:t>
            </a:r>
            <a:endParaRPr lang="ru-RU" sz="1200" dirty="0"/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39230" y="276051"/>
            <a:ext cx="11530584" cy="481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dirty="0"/>
              <a:t>Сервисы для ученых и </a:t>
            </a:r>
            <a:r>
              <a:rPr lang="ru-RU" sz="3200" b="1" dirty="0" err="1"/>
              <a:t>инноваторов</a:t>
            </a:r>
            <a:endParaRPr lang="ru-RU" sz="320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19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472927" y="5222145"/>
            <a:ext cx="3498217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«Одно окно» для </a:t>
            </a:r>
            <a:r>
              <a:rPr lang="ru-RU" b="1" dirty="0" err="1" smtClean="0"/>
              <a:t>инноватора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70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2715" y="187297"/>
            <a:ext cx="1121709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 </a:t>
            </a:r>
            <a:r>
              <a:rPr lang="ru-RU" sz="2000" dirty="0"/>
              <a:t>вопросам проведения </a:t>
            </a:r>
            <a:r>
              <a:rPr lang="ru-RU" sz="2000" dirty="0" smtClean="0"/>
              <a:t>конкурсов </a:t>
            </a:r>
            <a:r>
              <a:rPr lang="ru-RU" sz="2400" b="1" dirty="0" smtClean="0"/>
              <a:t>(для молодых ученых) </a:t>
            </a:r>
            <a:r>
              <a:rPr lang="ru-RU" sz="2000" dirty="0" smtClean="0"/>
              <a:t>и </a:t>
            </a:r>
            <a:r>
              <a:rPr lang="ru-RU" sz="2000" dirty="0"/>
              <a:t>оформления конкурсной </a:t>
            </a:r>
            <a:r>
              <a:rPr lang="ru-RU" sz="2000" dirty="0" smtClean="0"/>
              <a:t>документации: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800" b="1" dirty="0" smtClean="0"/>
              <a:t>Бочкарев </a:t>
            </a:r>
            <a:r>
              <a:rPr lang="ru-RU" sz="2800" b="1" dirty="0"/>
              <a:t>Сергей Валерьевич</a:t>
            </a:r>
            <a:r>
              <a:rPr lang="ru-RU" sz="2000" dirty="0"/>
              <a:t>, </a:t>
            </a:r>
            <a:endParaRPr lang="ru-RU" sz="2000" dirty="0" smtClean="0"/>
          </a:p>
          <a:p>
            <a:pPr algn="ctr"/>
            <a:r>
              <a:rPr lang="ru-RU" sz="2000" dirty="0" smtClean="0"/>
              <a:t>главный специалист, министерство </a:t>
            </a:r>
            <a:r>
              <a:rPr lang="ru-RU" sz="2000" dirty="0"/>
              <a:t>науки и инновационной политики Новосибирской области </a:t>
            </a:r>
            <a:endParaRPr lang="ru-RU" sz="2000" dirty="0" smtClean="0"/>
          </a:p>
          <a:p>
            <a:endParaRPr lang="ru-RU" sz="2400" dirty="0" smtClean="0"/>
          </a:p>
          <a:p>
            <a:pPr algn="ctr"/>
            <a:r>
              <a:rPr lang="ru-RU" sz="2800" b="1" dirty="0" smtClean="0"/>
              <a:t>тел.: </a:t>
            </a:r>
            <a:r>
              <a:rPr lang="ru-RU" sz="2800" b="1" dirty="0"/>
              <a:t>238-74-01, </a:t>
            </a:r>
            <a:r>
              <a:rPr lang="ru-RU" sz="2800" b="1" dirty="0" err="1"/>
              <a:t>email</a:t>
            </a:r>
            <a:r>
              <a:rPr lang="ru-RU" sz="2800" b="1" dirty="0"/>
              <a:t>: </a:t>
            </a:r>
            <a:r>
              <a:rPr lang="ru-RU" sz="2800" b="1" dirty="0" smtClean="0"/>
              <a:t>bosv@nso.ru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5912" y="3331735"/>
            <a:ext cx="1121709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По </a:t>
            </a:r>
            <a:r>
              <a:rPr lang="ru-RU" sz="2000" dirty="0"/>
              <a:t>вопросам проведения </a:t>
            </a:r>
            <a:r>
              <a:rPr lang="ru-RU" sz="2000" dirty="0" smtClean="0"/>
              <a:t>конкурса </a:t>
            </a:r>
            <a:r>
              <a:rPr lang="ru-RU" sz="2400" b="1" dirty="0" smtClean="0"/>
              <a:t>(для юридических лиц) </a:t>
            </a:r>
            <a:r>
              <a:rPr lang="ru-RU" sz="2000" dirty="0" smtClean="0"/>
              <a:t>и </a:t>
            </a:r>
            <a:r>
              <a:rPr lang="ru-RU" sz="2000" dirty="0"/>
              <a:t>оформления конкурсной </a:t>
            </a:r>
            <a:r>
              <a:rPr lang="ru-RU" sz="2000" dirty="0" smtClean="0"/>
              <a:t>документации: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800" b="1" dirty="0" smtClean="0"/>
              <a:t>Медведева Лариса Владимировна</a:t>
            </a:r>
            <a:r>
              <a:rPr lang="ru-RU" sz="2000" dirty="0" smtClean="0"/>
              <a:t>, </a:t>
            </a:r>
          </a:p>
          <a:p>
            <a:pPr algn="ctr"/>
            <a:r>
              <a:rPr lang="ru-RU" sz="2000" dirty="0"/>
              <a:t>з</a:t>
            </a:r>
            <a:r>
              <a:rPr lang="ru-RU" sz="2000" dirty="0" smtClean="0"/>
              <a:t>аместитель начальника отдела, министерство </a:t>
            </a:r>
            <a:r>
              <a:rPr lang="ru-RU" sz="2000" dirty="0"/>
              <a:t>науки и инновационной политики Новосибирской области </a:t>
            </a:r>
            <a:endParaRPr lang="ru-RU" sz="2000" dirty="0" smtClean="0"/>
          </a:p>
          <a:p>
            <a:endParaRPr lang="ru-RU" sz="2400" dirty="0" smtClean="0"/>
          </a:p>
          <a:p>
            <a:pPr algn="ctr"/>
            <a:r>
              <a:rPr lang="ru-RU" sz="2800" b="1" dirty="0" smtClean="0"/>
              <a:t>тел.: 238-67-91</a:t>
            </a:r>
            <a:r>
              <a:rPr lang="ru-RU" sz="2800" b="1" dirty="0"/>
              <a:t>, </a:t>
            </a:r>
            <a:r>
              <a:rPr lang="ru-RU" sz="2800" b="1" dirty="0" err="1"/>
              <a:t>email</a:t>
            </a:r>
            <a:r>
              <a:rPr lang="ru-RU" sz="2800" b="1" dirty="0"/>
              <a:t>: </a:t>
            </a:r>
            <a:r>
              <a:rPr lang="en-US" sz="2800" b="1" dirty="0" err="1"/>
              <a:t>mlav</a:t>
            </a:r>
            <a:r>
              <a:rPr lang="ru-RU" sz="2800" b="1" dirty="0" smtClean="0"/>
              <a:t>@nso.ru</a:t>
            </a:r>
            <a:endParaRPr lang="ru-RU" sz="2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78461" y="3118104"/>
            <a:ext cx="1105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3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060" y="-13303"/>
            <a:ext cx="121888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Поддержка проектов по уровням готовности технологии*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928188"/>
              </p:ext>
            </p:extLst>
          </p:nvPr>
        </p:nvGraphicFramePr>
        <p:xfrm>
          <a:off x="646083" y="730369"/>
          <a:ext cx="11080780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5455">
                  <a:extLst>
                    <a:ext uri="{9D8B030D-6E8A-4147-A177-3AD203B41FA5}">
                      <a16:colId xmlns:a16="http://schemas.microsoft.com/office/drawing/2014/main" val="735605583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3687425116"/>
                    </a:ext>
                  </a:extLst>
                </a:gridCol>
                <a:gridCol w="2600325">
                  <a:extLst>
                    <a:ext uri="{9D8B030D-6E8A-4147-A177-3AD203B41FA5}">
                      <a16:colId xmlns:a16="http://schemas.microsoft.com/office/drawing/2014/main" val="4127301237"/>
                    </a:ext>
                  </a:extLst>
                </a:gridCol>
                <a:gridCol w="4543425">
                  <a:extLst>
                    <a:ext uri="{9D8B030D-6E8A-4147-A177-3AD203B41FA5}">
                      <a16:colId xmlns:a16="http://schemas.microsoft.com/office/drawing/2014/main" val="155141472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Уровень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7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Вид</a:t>
                      </a:r>
                      <a:r>
                        <a:rPr lang="ru-RU" sz="17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научной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ru-RU" sz="17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научно-технической</a:t>
                      </a:r>
                      <a:r>
                        <a:rPr lang="en-US" sz="17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endParaRPr lang="ru-RU" sz="1700" b="1" baseline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ru-RU" sz="17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производственной деятельности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876189"/>
                  </a:ext>
                </a:extLst>
              </a:tr>
              <a:tr h="288000">
                <a:tc rowSpan="10">
                  <a:txBody>
                    <a:bodyPr/>
                    <a:lstStyle/>
                    <a:p>
                      <a:pPr algn="l"/>
                      <a:endParaRPr lang="ru-RU" sz="17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l"/>
                      <a:r>
                        <a:rPr lang="ru-RU" sz="1700" b="1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МНиИП</a:t>
                      </a:r>
                      <a:r>
                        <a:rPr lang="ru-RU" sz="17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НСО</a:t>
                      </a:r>
                      <a:endParaRPr lang="ru-RU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Фундаментальные исследования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Неориентированные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473654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Ориентированные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6794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Поисковые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исследования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8698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Прикладны</a:t>
                      </a:r>
                      <a:r>
                        <a:rPr lang="ru-RU" sz="17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е исследования</a:t>
                      </a:r>
                      <a:endParaRPr lang="ru-RU" sz="17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19978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Экспериментальные разработки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Проектные</a:t>
                      </a: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работы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02117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Опытно-конструкторские работы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34538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Технологические</a:t>
                      </a: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работы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8214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Опытное</a:t>
                      </a: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производство и испытания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635334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85103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Создание опытно-промышленного образца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863342"/>
                  </a:ext>
                </a:extLst>
              </a:tr>
              <a:tr h="288000">
                <a:tc rowSpan="2">
                  <a:txBody>
                    <a:bodyPr/>
                    <a:lstStyle/>
                    <a:p>
                      <a:pPr algn="l"/>
                      <a:r>
                        <a:rPr lang="ru-RU" sz="17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Минпромторг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НСО</a:t>
                      </a:r>
                    </a:p>
                    <a:p>
                      <a:pPr algn="l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МЭР НСО</a:t>
                      </a:r>
                    </a:p>
                    <a:p>
                      <a:pPr algn="l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Мэрия Новосибирска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7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Опытно-промышленное производство</a:t>
                      </a:r>
                      <a:r>
                        <a:rPr lang="ru-RU" sz="17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и сертификация</a:t>
                      </a:r>
                      <a:endParaRPr lang="ru-RU" sz="17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167876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7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Производство</a:t>
                      </a:r>
                      <a:endParaRPr lang="ru-RU" sz="17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70895"/>
                  </a:ext>
                </a:extLst>
              </a:tr>
            </a:tbl>
          </a:graphicData>
        </a:graphic>
      </p:graphicFrame>
      <p:sp>
        <p:nvSpPr>
          <p:cNvPr id="4" name="Левая фигурная скобка 3"/>
          <p:cNvSpPr/>
          <p:nvPr/>
        </p:nvSpPr>
        <p:spPr>
          <a:xfrm>
            <a:off x="3102860" y="1381125"/>
            <a:ext cx="360661" cy="4067175"/>
          </a:xfrm>
          <a:prstGeom prst="leftBrace">
            <a:avLst>
              <a:gd name="adj1" fmla="val 137873"/>
              <a:gd name="adj2" fmla="val 50000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3249614" y="5105400"/>
            <a:ext cx="213907" cy="867529"/>
          </a:xfrm>
          <a:prstGeom prst="leftBrace">
            <a:avLst>
              <a:gd name="adj1" fmla="val 137873"/>
              <a:gd name="adj2" fmla="val 50000"/>
            </a:avLst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432" y="6393436"/>
            <a:ext cx="121891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*Методика определения уровней готовности технологии в рамках проектов федеральной целевой программы "Исследования и разработки по приоритетным направлениям развития научно-технологического комплекса России на 2014 - 2020 годы" (утв. </a:t>
            </a:r>
            <a:r>
              <a:rPr lang="ru-RU" sz="1200" dirty="0" err="1">
                <a:latin typeface="Century Gothic" panose="020B0502020202020204" pitchFamily="34" charset="0"/>
              </a:rPr>
              <a:t>Минобрнауки</a:t>
            </a:r>
            <a:r>
              <a:rPr lang="ru-RU" sz="1200" dirty="0">
                <a:latin typeface="Century Gothic" panose="020B0502020202020204" pitchFamily="34" charset="0"/>
              </a:rPr>
              <a:t> России 11.07.2017 N ГТ-57/14вн)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4973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8" y="-26875"/>
            <a:ext cx="121888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ru-RU" sz="3600" b="1" dirty="0">
                <a:latin typeface="+mj-lt"/>
              </a:rPr>
              <a:t>Меры поддержки инновационной деятельности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322758"/>
              </p:ext>
            </p:extLst>
          </p:nvPr>
        </p:nvGraphicFramePr>
        <p:xfrm>
          <a:off x="404138" y="1064138"/>
          <a:ext cx="11349045" cy="537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369">
                  <a:extLst>
                    <a:ext uri="{9D8B030D-6E8A-4147-A177-3AD203B41FA5}">
                      <a16:colId xmlns:a16="http://schemas.microsoft.com/office/drawing/2014/main" val="3687425116"/>
                    </a:ext>
                  </a:extLst>
                </a:gridCol>
                <a:gridCol w="2459436">
                  <a:extLst>
                    <a:ext uri="{9D8B030D-6E8A-4147-A177-3AD203B41FA5}">
                      <a16:colId xmlns:a16="http://schemas.microsoft.com/office/drawing/2014/main" val="4127301237"/>
                    </a:ext>
                  </a:extLst>
                </a:gridCol>
                <a:gridCol w="2421872">
                  <a:extLst>
                    <a:ext uri="{9D8B030D-6E8A-4147-A177-3AD203B41FA5}">
                      <a16:colId xmlns:a16="http://schemas.microsoft.com/office/drawing/2014/main" val="1701861854"/>
                    </a:ext>
                  </a:extLst>
                </a:gridCol>
                <a:gridCol w="6052368">
                  <a:extLst>
                    <a:ext uri="{9D8B030D-6E8A-4147-A177-3AD203B41FA5}">
                      <a16:colId xmlns:a16="http://schemas.microsoft.com/office/drawing/2014/main" val="24323497"/>
                    </a:ext>
                  </a:extLst>
                </a:gridCol>
              </a:tblGrid>
              <a:tr h="28800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Уровень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готовности технологии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Финансовые инструменты </a:t>
                      </a:r>
                      <a:r>
                        <a:rPr lang="ru-RU" sz="15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МНиИП</a:t>
                      </a: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НСО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7915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№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Вид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деятельности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876189"/>
                  </a:ext>
                </a:extLst>
              </a:tr>
              <a:tr h="37223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Фундаментальные исследования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Ориентированные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Проведение совместного конкурса Правительства Новосибирской области и РФФИ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0065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Поисковые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исследования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Выделение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именных стипендий Правительства Новосибирской области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370080"/>
                  </a:ext>
                </a:extLst>
              </a:tr>
              <a:tr h="288000">
                <a:tc rowSpan="3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Экспериментальные разработки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Проектные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работы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Предоставление грантов Правительства Новосибирской области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;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Присуждение именных премий Правительства Новосибирской области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;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Предоставление субсидий субъектам инновационной деятельности на подготовку, осуществление трансфера и коммерциализацию технологий;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Предоставление субсидий бизнес-инкубаторам, центрам молодежного инновационного творчества на компенсацию затрат за предоставленные услуги субъектам инновационной деятельности</a:t>
                      </a: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;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Предоставление мер государственной поддержки управляющим компаниям технопарков;</a:t>
                      </a:r>
                    </a:p>
                    <a:p>
                      <a:pPr marL="285750" marR="0" lvl="0" indent="-28575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Организация и проведение международных форумов, конгрессных, выставочно-ярмарочных мероприятий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ru-RU" sz="15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02117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Опытно-конструкторские работы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34538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Технологические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работы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5821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Опытное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производство и испытания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6353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8510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Создание опытно-промышленного образца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8633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Опытно-промышленное производство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и сертификация</a:t>
                      </a:r>
                      <a:endParaRPr lang="ru-RU" sz="15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9167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79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88" y="-111256"/>
            <a:ext cx="12188826" cy="1194512"/>
          </a:xfrm>
          <a:prstGeom prst="rect">
            <a:avLst/>
          </a:prstGeom>
          <a:noFill/>
        </p:spPr>
        <p:txBody>
          <a:bodyPr wrap="square" tIns="180000" bIns="180000" rtlCol="0" anchor="ctr" anchorCtr="0">
            <a:spAutoFit/>
          </a:bodyPr>
          <a:lstStyle/>
          <a:p>
            <a:pPr algn="ctr"/>
            <a:r>
              <a:rPr lang="ru-RU" sz="2700" dirty="0">
                <a:latin typeface="Century Gothic" panose="020B0502020202020204" pitchFamily="34" charset="0"/>
              </a:rPr>
              <a:t>Финансовое обеспечение </a:t>
            </a:r>
            <a:br>
              <a:rPr lang="ru-RU" sz="2700" dirty="0">
                <a:latin typeface="Century Gothic" panose="020B0502020202020204" pitchFamily="34" charset="0"/>
              </a:rPr>
            </a:br>
            <a:r>
              <a:rPr lang="ru-RU" sz="2700" dirty="0">
                <a:latin typeface="Century Gothic" panose="020B0502020202020204" pitchFamily="34" charset="0"/>
              </a:rPr>
              <a:t>мер государственной поддержки инновационной деятельности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342196" y="1265272"/>
            <a:ext cx="24132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latin typeface="Century Gothic" panose="020B0502020202020204" pitchFamily="34" charset="0"/>
              </a:rPr>
              <a:t>2020</a:t>
            </a:r>
            <a:r>
              <a:rPr lang="ru-RU" sz="1200" dirty="0">
                <a:latin typeface="Century Gothic" panose="020B0502020202020204" pitchFamily="34" charset="0"/>
              </a:rPr>
              <a:t> (факт 2019)</a:t>
            </a:r>
            <a:r>
              <a:rPr lang="ru-RU" sz="1200" b="1" dirty="0">
                <a:latin typeface="Century Gothic" panose="020B0502020202020204" pitchFamily="34" charset="0"/>
              </a:rPr>
              <a:t>,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</a:rPr>
              <a:t>млн. руб.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334668"/>
              </p:ext>
            </p:extLst>
          </p:nvPr>
        </p:nvGraphicFramePr>
        <p:xfrm>
          <a:off x="591088" y="1647826"/>
          <a:ext cx="11164345" cy="428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388">
                  <a:extLst>
                    <a:ext uri="{9D8B030D-6E8A-4147-A177-3AD203B41FA5}">
                      <a16:colId xmlns:a16="http://schemas.microsoft.com/office/drawing/2014/main" val="2991960025"/>
                    </a:ext>
                  </a:extLst>
                </a:gridCol>
                <a:gridCol w="959773">
                  <a:extLst>
                    <a:ext uri="{9D8B030D-6E8A-4147-A177-3AD203B41FA5}">
                      <a16:colId xmlns:a16="http://schemas.microsoft.com/office/drawing/2014/main" val="796390607"/>
                    </a:ext>
                  </a:extLst>
                </a:gridCol>
                <a:gridCol w="959773">
                  <a:extLst>
                    <a:ext uri="{9D8B030D-6E8A-4147-A177-3AD203B41FA5}">
                      <a16:colId xmlns:a16="http://schemas.microsoft.com/office/drawing/2014/main" val="3440001387"/>
                    </a:ext>
                  </a:extLst>
                </a:gridCol>
                <a:gridCol w="959773">
                  <a:extLst>
                    <a:ext uri="{9D8B030D-6E8A-4147-A177-3AD203B41FA5}">
                      <a16:colId xmlns:a16="http://schemas.microsoft.com/office/drawing/2014/main" val="3838095578"/>
                    </a:ext>
                  </a:extLst>
                </a:gridCol>
                <a:gridCol w="959773">
                  <a:extLst>
                    <a:ext uri="{9D8B030D-6E8A-4147-A177-3AD203B41FA5}">
                      <a16:colId xmlns:a16="http://schemas.microsoft.com/office/drawing/2014/main" val="1501312732"/>
                    </a:ext>
                  </a:extLst>
                </a:gridCol>
                <a:gridCol w="959773">
                  <a:extLst>
                    <a:ext uri="{9D8B030D-6E8A-4147-A177-3AD203B41FA5}">
                      <a16:colId xmlns:a16="http://schemas.microsoft.com/office/drawing/2014/main" val="2490559318"/>
                    </a:ext>
                  </a:extLst>
                </a:gridCol>
                <a:gridCol w="959773">
                  <a:extLst>
                    <a:ext uri="{9D8B030D-6E8A-4147-A177-3AD203B41FA5}">
                      <a16:colId xmlns:a16="http://schemas.microsoft.com/office/drawing/2014/main" val="1605552066"/>
                    </a:ext>
                  </a:extLst>
                </a:gridCol>
                <a:gridCol w="959773">
                  <a:extLst>
                    <a:ext uri="{9D8B030D-6E8A-4147-A177-3AD203B41FA5}">
                      <a16:colId xmlns:a16="http://schemas.microsoft.com/office/drawing/2014/main" val="799737371"/>
                    </a:ext>
                  </a:extLst>
                </a:gridCol>
                <a:gridCol w="959773">
                  <a:extLst>
                    <a:ext uri="{9D8B030D-6E8A-4147-A177-3AD203B41FA5}">
                      <a16:colId xmlns:a16="http://schemas.microsoft.com/office/drawing/2014/main" val="3096565323"/>
                    </a:ext>
                  </a:extLst>
                </a:gridCol>
                <a:gridCol w="959773">
                  <a:extLst>
                    <a:ext uri="{9D8B030D-6E8A-4147-A177-3AD203B41FA5}">
                      <a16:colId xmlns:a16="http://schemas.microsoft.com/office/drawing/2014/main" val="718800588"/>
                    </a:ext>
                  </a:extLst>
                </a:gridCol>
              </a:tblGrid>
              <a:tr h="5624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Уровень готовности технологий*</a:t>
                      </a:r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9728852"/>
                  </a:ext>
                </a:extLst>
              </a:tr>
              <a:tr h="844791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Исследования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65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(64)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2914378"/>
                  </a:ext>
                </a:extLst>
              </a:tr>
              <a:tr h="913267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Гранты</a:t>
                      </a:r>
                    </a:p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Преми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</a:t>
                      </a:r>
                    </a:p>
                    <a:p>
                      <a:pPr algn="l"/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Стипендии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10,7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(10,25)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tx2">
                          <a:lumMod val="20000"/>
                          <a:lumOff val="80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6561199"/>
                  </a:ext>
                </a:extLst>
              </a:tr>
              <a:tr h="844791">
                <a:tc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Трансфер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05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60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(36,23)</a:t>
                      </a: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052272"/>
                  </a:ext>
                </a:extLst>
              </a:tr>
              <a:tr h="844791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Субсидия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б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и</a:t>
                      </a:r>
                      <a:endParaRPr lang="ru-RU" sz="1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24,3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(24,3)</a:t>
                      </a: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45964"/>
                  </a:ext>
                </a:extLst>
              </a:tr>
              <a:tr h="272968">
                <a:tc gridSpan="10">
                  <a:txBody>
                    <a:bodyPr/>
                    <a:lstStyle/>
                    <a:p>
                      <a:pPr algn="l"/>
                      <a:endParaRPr lang="ru-RU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98" marR="68598" marT="34299" marB="3429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pattFill prst="wdDnDiag">
                      <a:fgClr>
                        <a:schemeClr val="bg2">
                          <a:lumMod val="7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6593176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91087" y="6115052"/>
            <a:ext cx="107738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Century Gothic" panose="020B0502020202020204" pitchFamily="34" charset="0"/>
              </a:rPr>
              <a:t>*Методика определения уровней готовности технологии в рамках проектов федеральной целевой программы "Исследования и разработки по приоритетным направлениям развития научно-технологического комплекса России на 2014 - 2020 годы" (утв. </a:t>
            </a:r>
            <a:r>
              <a:rPr lang="ru-RU" sz="1200" dirty="0" err="1">
                <a:latin typeface="Century Gothic" panose="020B0502020202020204" pitchFamily="34" charset="0"/>
              </a:rPr>
              <a:t>Минобрнауки</a:t>
            </a:r>
            <a:r>
              <a:rPr lang="ru-RU" sz="1200" dirty="0">
                <a:latin typeface="Century Gothic" panose="020B0502020202020204" pitchFamily="34" charset="0"/>
              </a:rPr>
              <a:t> России 11.07.2017 N ГТ-57/14вн)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96957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30" y="235709"/>
            <a:ext cx="11530584" cy="48124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latin typeface="+mj-lt"/>
              </a:rPr>
              <a:t>Конкурсы, проводимые для молодых ученых в 2020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69279"/>
            <a:ext cx="11530584" cy="4361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464006" y="1001051"/>
            <a:ext cx="11675525" cy="4021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2020 году в целях поддержки молодых ученых планируется объявить: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Новосибирской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области от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15.11.2010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212-п:</a:t>
            </a:r>
          </a:p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конкурс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присуждение именных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премий за выдающиеся научные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достижения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онкурс на выделение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именных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стипендий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онкурс на предоставление 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грантов молодым </a:t>
            </a: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ученым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Правительства Новосибирской области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от 14.12.2016 №427-п:</a:t>
            </a:r>
            <a:endParaRPr lang="en-US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совместный конкурс Правительства Новосибирской области и РФФИ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839" y="5319268"/>
            <a:ext cx="563199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Конкурсная документация: </a:t>
            </a:r>
            <a:r>
              <a:rPr lang="en-US" sz="2000" dirty="0">
                <a:hlinkClick r:id="rId4"/>
              </a:rPr>
              <a:t>http://nauka.nso.ru</a:t>
            </a:r>
            <a:r>
              <a:rPr lang="en-US" sz="2000" dirty="0" smtClean="0">
                <a:hlinkClick r:id="rId4"/>
              </a:rPr>
              <a:t>/</a:t>
            </a:r>
            <a:r>
              <a:rPr lang="ru-RU" sz="2000" dirty="0" smtClean="0"/>
              <a:t>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/>
              <a:t>(в разделе «Деятельность»/ «Конкурсы»)</a:t>
            </a:r>
            <a:endParaRPr lang="ru-RU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73342" y="5454743"/>
            <a:ext cx="1888669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рием заявок</a:t>
            </a:r>
          </a:p>
        </p:txBody>
      </p:sp>
      <p:pic>
        <p:nvPicPr>
          <p:cNvPr id="1026" name="Picture 2" descr="Картинки по запросу &quot;госуслуги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583" y="5116367"/>
            <a:ext cx="1460660" cy="14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/>
          <a:srcRect l="62152" t="37037" r="30417" b="50124"/>
          <a:stretch/>
        </p:blipFill>
        <p:spPr>
          <a:xfrm>
            <a:off x="5554703" y="5116367"/>
            <a:ext cx="1494130" cy="145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1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30" y="120485"/>
            <a:ext cx="11530584" cy="87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+mj-lt"/>
              </a:rPr>
              <a:t>Именные премии Правительства Новосибирской области</a:t>
            </a:r>
            <a:endParaRPr lang="ru-RU" sz="4000" b="1" dirty="0" smtClean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81085"/>
              </p:ext>
            </p:extLst>
          </p:nvPr>
        </p:nvGraphicFramePr>
        <p:xfrm>
          <a:off x="0" y="736599"/>
          <a:ext cx="12192000" cy="6121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366">
                  <a:extLst>
                    <a:ext uri="{9D8B030D-6E8A-4147-A177-3AD203B41FA5}">
                      <a16:colId xmlns:a16="http://schemas.microsoft.com/office/drawing/2014/main" val="2305637708"/>
                    </a:ext>
                  </a:extLst>
                </a:gridCol>
                <a:gridCol w="4956756">
                  <a:extLst>
                    <a:ext uri="{9D8B030D-6E8A-4147-A177-3AD203B41FA5}">
                      <a16:colId xmlns:a16="http://schemas.microsoft.com/office/drawing/2014/main" val="2973656891"/>
                    </a:ext>
                  </a:extLst>
                </a:gridCol>
                <a:gridCol w="4840878">
                  <a:extLst>
                    <a:ext uri="{9D8B030D-6E8A-4147-A177-3AD203B41FA5}">
                      <a16:colId xmlns:a16="http://schemas.microsoft.com/office/drawing/2014/main" val="3541257157"/>
                    </a:ext>
                  </a:extLst>
                </a:gridCol>
              </a:tblGrid>
              <a:tr h="58383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Номинация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«Лучший молодой исследователь»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Номинация</a:t>
                      </a:r>
                      <a:r>
                        <a:rPr lang="ru-RU" sz="16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«Лучший молодой изобретатель»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1079985"/>
                  </a:ext>
                </a:extLst>
              </a:tr>
              <a:tr h="1198393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Количество и сумма предоставления, руб.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13</a:t>
                      </a:r>
                      <a:r>
                        <a:rPr lang="ru-RU" sz="1800" baseline="0" dirty="0" smtClean="0"/>
                        <a:t> премий </a:t>
                      </a:r>
                      <a:r>
                        <a:rPr lang="ru-RU" sz="1800" dirty="0" smtClean="0"/>
                        <a:t>по </a:t>
                      </a:r>
                      <a:r>
                        <a:rPr lang="ru-RU" sz="1800" b="1" dirty="0" smtClean="0"/>
                        <a:t>150 000 </a:t>
                      </a:r>
                      <a:endParaRPr lang="ru-RU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/>
                        <a:t>3 </a:t>
                      </a:r>
                      <a:r>
                        <a:rPr lang="ru-RU" sz="1800" dirty="0" smtClean="0"/>
                        <a:t>премии, в </a:t>
                      </a:r>
                      <a:r>
                        <a:rPr lang="ru-RU" sz="1800" dirty="0" err="1" smtClean="0"/>
                        <a:t>т.ч</a:t>
                      </a:r>
                      <a:r>
                        <a:rPr lang="ru-RU" sz="1800" dirty="0" smtClean="0"/>
                        <a:t>.:</a:t>
                      </a:r>
                    </a:p>
                    <a:p>
                      <a:pPr algn="l"/>
                      <a:r>
                        <a:rPr lang="ru-RU" sz="1800" dirty="0" smtClean="0"/>
                        <a:t>1 степень: </a:t>
                      </a:r>
                      <a:r>
                        <a:rPr lang="ru-RU" sz="1800" b="1" dirty="0" smtClean="0"/>
                        <a:t>200 000</a:t>
                      </a:r>
                    </a:p>
                    <a:p>
                      <a:pPr algn="l"/>
                      <a:r>
                        <a:rPr lang="ru-RU" sz="1800" dirty="0" smtClean="0"/>
                        <a:t>2 степень: </a:t>
                      </a:r>
                      <a:r>
                        <a:rPr lang="ru-RU" sz="1800" b="1" dirty="0" smtClean="0"/>
                        <a:t>150</a:t>
                      </a:r>
                      <a:r>
                        <a:rPr lang="ru-RU" sz="1800" b="1" baseline="0" dirty="0" smtClean="0"/>
                        <a:t> 000</a:t>
                      </a:r>
                    </a:p>
                    <a:p>
                      <a:pPr algn="l"/>
                      <a:r>
                        <a:rPr lang="ru-RU" sz="1800" baseline="0" dirty="0" smtClean="0"/>
                        <a:t>3 степень: </a:t>
                      </a:r>
                      <a:r>
                        <a:rPr lang="ru-RU" sz="1800" b="1" baseline="0" dirty="0" smtClean="0"/>
                        <a:t>125 000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170126"/>
                  </a:ext>
                </a:extLst>
              </a:tr>
              <a:tr h="147494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к соискателям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дату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подачи заявки: </a:t>
                      </a:r>
                    </a:p>
                    <a:p>
                      <a:pPr marL="0" indent="263525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35 лет на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учные, научно-педагогические работники, имеющие ученую степень кандидата наук </a:t>
                      </a:r>
                    </a:p>
                    <a:p>
                      <a:pPr marL="0" indent="263525" algn="l"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40 лет научные работники, научно-педагогические работники, имеющие степень доктора наук в возрасте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865793"/>
                  </a:ext>
                </a:extLst>
              </a:tr>
              <a:tr h="286422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оценки заявок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количество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представленных публикаций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значение суммарного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импакт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-фактора представленных публикаций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количество научных конференций, конгрессов, симпозиумов, выставок, ярмарок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Количество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представленных научно-исследовательских проектов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количество представленных научно-исследовательских проектов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количество авторских прав на объект интеллектуальной собственности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82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48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30" y="120485"/>
            <a:ext cx="11530584" cy="87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+mj-lt"/>
              </a:rPr>
              <a:t>Именные премии Правительства Новосибирской области</a:t>
            </a:r>
            <a:endParaRPr lang="ru-RU" sz="4000" b="1" dirty="0" smtClean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283697"/>
              </p:ext>
            </p:extLst>
          </p:nvPr>
        </p:nvGraphicFramePr>
        <p:xfrm>
          <a:off x="0" y="736599"/>
          <a:ext cx="12192000" cy="6210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5075">
                  <a:extLst>
                    <a:ext uri="{9D8B030D-6E8A-4147-A177-3AD203B41FA5}">
                      <a16:colId xmlns:a16="http://schemas.microsoft.com/office/drawing/2014/main" val="2305637708"/>
                    </a:ext>
                  </a:extLst>
                </a:gridCol>
                <a:gridCol w="9686925">
                  <a:extLst>
                    <a:ext uri="{9D8B030D-6E8A-4147-A177-3AD203B41FA5}">
                      <a16:colId xmlns:a16="http://schemas.microsoft.com/office/drawing/2014/main" val="2054567448"/>
                    </a:ext>
                  </a:extLst>
                </a:gridCol>
              </a:tblGrid>
              <a:tr h="59717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Номинация 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«Лучший научный руководитель»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1079985"/>
                  </a:ext>
                </a:extLst>
              </a:tr>
              <a:tr h="1100057"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Количество и сумма предоставления, руб.</a:t>
                      </a:r>
                      <a:endParaRPr lang="ru-RU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премии, в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.:</a:t>
                      </a:r>
                    </a:p>
                    <a:p>
                      <a:pPr algn="l"/>
                      <a:r>
                        <a:rPr lang="ru-RU" sz="1800" dirty="0" smtClean="0"/>
                        <a:t>1 степень: </a:t>
                      </a:r>
                      <a:r>
                        <a:rPr lang="ru-RU" sz="1800" b="1" dirty="0" smtClean="0"/>
                        <a:t>200 000</a:t>
                      </a:r>
                    </a:p>
                    <a:p>
                      <a:pPr algn="l"/>
                      <a:r>
                        <a:rPr lang="ru-RU" sz="1800" dirty="0" smtClean="0"/>
                        <a:t>2 степень: </a:t>
                      </a:r>
                      <a:r>
                        <a:rPr lang="ru-RU" sz="1800" b="1" dirty="0" smtClean="0"/>
                        <a:t>150</a:t>
                      </a:r>
                      <a:r>
                        <a:rPr lang="ru-RU" sz="1800" b="1" baseline="0" dirty="0" smtClean="0"/>
                        <a:t> 000</a:t>
                      </a:r>
                    </a:p>
                    <a:p>
                      <a:pPr algn="l"/>
                      <a:r>
                        <a:rPr lang="ru-RU" sz="1800" baseline="0" dirty="0" smtClean="0"/>
                        <a:t>3 степень: </a:t>
                      </a:r>
                      <a:r>
                        <a:rPr lang="ru-RU" sz="1800" b="1" baseline="0" dirty="0" smtClean="0"/>
                        <a:t>125 000</a:t>
                      </a:r>
                      <a:endParaRPr lang="ru-RU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1170126"/>
                  </a:ext>
                </a:extLst>
              </a:tr>
              <a:tr h="116261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 к соискателям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дату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подачи заявки:</a:t>
                      </a:r>
                    </a:p>
                    <a:p>
                      <a:pPr marL="0" marR="0" lvl="0" indent="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40 лет научные, научно-педагогические работники, имеющие ученую степень кандидата наук, либо доктора наук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5865793"/>
                  </a:ext>
                </a:extLst>
              </a:tr>
              <a:tr h="32615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Критерии оценки заявок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1) количество представленных публикаций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значение суммарного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импакт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-фактора представленных публикаций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количество студентов, защитивших свои дипломные работы под руководством соискателя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количество молодых ученых, защитивших свои диссертации на соискание ученой степени кандидата наук и/или доктора наук под руководством соискателя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количество статей,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опубликованных студентами и молодыми учеными, защитившими свои дипломные и диссертационные работы под руководством соискателя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6) количество научно-исследовательских проектов, выполненных под руководством соискателя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4827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3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230" y="276051"/>
            <a:ext cx="11530584" cy="4984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+mj-lt"/>
              </a:rPr>
              <a:t>Именные стипендии </a:t>
            </a:r>
            <a:r>
              <a:rPr lang="ru-RU" sz="3200" b="1" dirty="0">
                <a:latin typeface="+mj-lt"/>
              </a:rPr>
              <a:t>Правительства Новосибирской </a:t>
            </a:r>
            <a:r>
              <a:rPr lang="ru-RU" sz="3200" b="1" dirty="0" smtClean="0">
                <a:latin typeface="+mj-lt"/>
              </a:rPr>
              <a:t>области</a:t>
            </a:r>
            <a:endParaRPr lang="ru-RU" sz="4000" b="1" dirty="0" smtClean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9622" y="1216402"/>
            <a:ext cx="9917101" cy="5446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более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именных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стипендий</a:t>
            </a:r>
          </a:p>
          <a:p>
            <a:pPr indent="93663">
              <a:lnSpc>
                <a:spcPct val="115000"/>
              </a:lnSpc>
            </a:pPr>
            <a:endParaRPr lang="ru-RU" sz="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15 </a:t>
            </a:r>
            <a:r>
              <a:rPr lang="ru-RU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000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рублей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ежемесячно</a:t>
            </a:r>
            <a:endParaRPr lang="ru-RU" sz="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На дату подачи заявки:</a:t>
            </a:r>
          </a:p>
          <a:p>
            <a:pPr marL="182563" indent="-182563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аспирант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(со второго года обучения) в возрасте до 35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-182563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докторант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очной формы обучения (начиная с 1 года обучения) в возрасте до 40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лет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3663">
              <a:lnSpc>
                <a:spcPct val="115000"/>
              </a:lnSpc>
            </a:pPr>
            <a:endParaRPr lang="ru-RU" sz="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0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Критерии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оценки заявок:</a:t>
            </a:r>
          </a:p>
          <a:p>
            <a:r>
              <a:rPr lang="ru-RU" dirty="0" smtClean="0"/>
              <a:t>1) актуальность научного исследования для Новосибирской области</a:t>
            </a:r>
          </a:p>
          <a:p>
            <a:r>
              <a:rPr lang="ru-RU" dirty="0" smtClean="0"/>
              <a:t>2) методы решения задач научного исследования и их достижимость</a:t>
            </a:r>
          </a:p>
          <a:p>
            <a:r>
              <a:rPr lang="ru-RU" dirty="0" smtClean="0"/>
              <a:t>3) количество представленных публикаций по теме научного исследования</a:t>
            </a:r>
          </a:p>
          <a:p>
            <a:r>
              <a:rPr lang="ru-RU" dirty="0" smtClean="0"/>
              <a:t>4) значение суммарного </a:t>
            </a:r>
            <a:r>
              <a:rPr lang="ru-RU" dirty="0" err="1" smtClean="0"/>
              <a:t>импакт</a:t>
            </a:r>
            <a:r>
              <a:rPr lang="ru-RU" dirty="0" smtClean="0"/>
              <a:t>-фактора представленных публикаций</a:t>
            </a:r>
          </a:p>
          <a:p>
            <a:r>
              <a:rPr lang="ru-RU" dirty="0" smtClean="0"/>
              <a:t>5) количество научных конференций, конгрессов, симпозиумов, выставок, ярмарок (не ниже регионального уровня), в которых принимал участие (с присвоением призовых мест) соискатель</a:t>
            </a:r>
          </a:p>
          <a:p>
            <a:r>
              <a:rPr lang="ru-RU" dirty="0" smtClean="0"/>
              <a:t>6) количество представленных научно-исследовательских проектов, в которых принимал участие соискатель</a:t>
            </a:r>
          </a:p>
          <a:p>
            <a:r>
              <a:rPr lang="ru-RU" dirty="0" smtClean="0"/>
              <a:t>7) количество представленных научно-исследовательских проектов, в которых принимал участие соискатель как руководитель проекта</a:t>
            </a:r>
          </a:p>
          <a:p>
            <a:pPr marL="93663" indent="-93663">
              <a:lnSpc>
                <a:spcPct val="115000"/>
              </a:lnSpc>
              <a:buFont typeface="Arial" panose="020B0604020202020204" pitchFamily="34" charset="0"/>
              <a:buChar char="•"/>
            </a:pP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1755">
            <a:off x="9026705" y="581581"/>
            <a:ext cx="2780034" cy="29908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26" y="1114364"/>
            <a:ext cx="1150896" cy="115089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2161" y="3979999"/>
            <a:ext cx="2295103" cy="22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6263640"/>
            <a:ext cx="12192000" cy="594360"/>
          </a:xfrm>
          <a:prstGeom prst="rect">
            <a:avLst/>
          </a:prstGeom>
          <a:solidFill>
            <a:srgbClr val="C3D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9" y="6365677"/>
            <a:ext cx="320783" cy="390286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 bwMode="black">
          <a:xfrm>
            <a:off x="678461" y="6419206"/>
            <a:ext cx="3523487" cy="2832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400" dirty="0" smtClean="0"/>
              <a:t>Правительство Новосибирской области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39230" y="1301857"/>
            <a:ext cx="11530584" cy="4859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b="1" dirty="0" smtClean="0">
              <a:latin typeface="+mj-lt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b="1" dirty="0" smtClean="0"/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9623" y="3159541"/>
            <a:ext cx="955877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Размер</a:t>
            </a:r>
            <a:r>
              <a:rPr lang="ru-RU" sz="2000" dirty="0" smtClean="0"/>
              <a:t> </a:t>
            </a:r>
            <a:r>
              <a:rPr lang="ru-RU" sz="2000" dirty="0"/>
              <a:t>гранта </a:t>
            </a:r>
            <a:r>
              <a:rPr lang="ru-RU" sz="2000" dirty="0" smtClean="0"/>
              <a:t>не </a:t>
            </a:r>
            <a:r>
              <a:rPr lang="ru-RU" sz="2000" dirty="0"/>
              <a:t>может превышать </a:t>
            </a:r>
            <a:r>
              <a:rPr lang="ru-RU" sz="2000" b="1" dirty="0"/>
              <a:t>500 000 </a:t>
            </a:r>
            <a:r>
              <a:rPr lang="ru-RU" sz="2000" dirty="0" smtClean="0"/>
              <a:t>руб.</a:t>
            </a:r>
            <a:endParaRPr lang="ru-RU" sz="2000" dirty="0"/>
          </a:p>
          <a:p>
            <a:endParaRPr lang="ru-RU" sz="1200" dirty="0"/>
          </a:p>
          <a:p>
            <a:r>
              <a:rPr lang="ru-RU" sz="2000" b="1" dirty="0"/>
              <a:t>Критерии</a:t>
            </a:r>
            <a:r>
              <a:rPr lang="ru-RU" sz="2000" dirty="0"/>
              <a:t> </a:t>
            </a:r>
            <a:r>
              <a:rPr lang="ru-RU" sz="2000" dirty="0" smtClean="0"/>
              <a:t>оценки заявок:</a:t>
            </a:r>
            <a:endParaRPr lang="ru-RU" sz="2000" dirty="0"/>
          </a:p>
          <a:p>
            <a:r>
              <a:rPr lang="ru-RU" dirty="0"/>
              <a:t>1) актуальность проекта для Новосибирской области и его научная </a:t>
            </a:r>
            <a:r>
              <a:rPr lang="ru-RU" dirty="0" smtClean="0"/>
              <a:t>новизна</a:t>
            </a:r>
            <a:endParaRPr lang="ru-RU" dirty="0"/>
          </a:p>
          <a:p>
            <a:r>
              <a:rPr lang="ru-RU" dirty="0"/>
              <a:t>2) количество </a:t>
            </a:r>
            <a:r>
              <a:rPr lang="ru-RU" dirty="0" smtClean="0"/>
              <a:t>представленных </a:t>
            </a:r>
            <a:r>
              <a:rPr lang="ru-RU" dirty="0"/>
              <a:t>научно-исследовательских проектов, в которых принимал участие руководитель проекта как </a:t>
            </a:r>
            <a:r>
              <a:rPr lang="ru-RU" dirty="0" smtClean="0"/>
              <a:t>руководитель</a:t>
            </a:r>
            <a:endParaRPr lang="ru-RU" dirty="0"/>
          </a:p>
          <a:p>
            <a:r>
              <a:rPr lang="ru-RU" dirty="0"/>
              <a:t>3) количество </a:t>
            </a:r>
            <a:r>
              <a:rPr lang="ru-RU" dirty="0" smtClean="0"/>
              <a:t>представленных </a:t>
            </a:r>
            <a:r>
              <a:rPr lang="ru-RU" dirty="0"/>
              <a:t>руководителем проекта публикаций по теме </a:t>
            </a:r>
            <a:r>
              <a:rPr lang="ru-RU" dirty="0" smtClean="0"/>
              <a:t>проекта</a:t>
            </a:r>
            <a:endParaRPr lang="ru-RU" dirty="0"/>
          </a:p>
          <a:p>
            <a:r>
              <a:rPr lang="ru-RU" dirty="0"/>
              <a:t>4) значение суммарного </a:t>
            </a:r>
            <a:r>
              <a:rPr lang="ru-RU" dirty="0" err="1"/>
              <a:t>импакт</a:t>
            </a:r>
            <a:r>
              <a:rPr lang="ru-RU" dirty="0"/>
              <a:t>-фактора представленных </a:t>
            </a:r>
            <a:r>
              <a:rPr lang="ru-RU" dirty="0" smtClean="0"/>
              <a:t>публикаций</a:t>
            </a:r>
            <a:endParaRPr lang="ru-RU" dirty="0"/>
          </a:p>
          <a:p>
            <a:r>
              <a:rPr lang="ru-RU" dirty="0"/>
              <a:t>5) логическая связность информации, представленной в заявке и реализуемость </a:t>
            </a:r>
            <a:r>
              <a:rPr lang="ru-RU" dirty="0" smtClean="0"/>
              <a:t>проекта</a:t>
            </a:r>
            <a:endParaRPr lang="ru-RU" dirty="0"/>
          </a:p>
          <a:p>
            <a:r>
              <a:rPr lang="ru-RU" dirty="0"/>
              <a:t>6) оценка обоснованности перечня планируемых затрат на реализацию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39230" y="276051"/>
            <a:ext cx="11530584" cy="481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3200" b="1" dirty="0" smtClean="0">
                <a:latin typeface="+mj-lt"/>
              </a:rPr>
              <a:t>Гранты Правительства Новосибирской области молодым ученым</a:t>
            </a:r>
            <a:endParaRPr lang="ru-RU" sz="4000" b="1" dirty="0" smtClean="0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79"/>
          <a:stretch/>
        </p:blipFill>
        <p:spPr>
          <a:xfrm>
            <a:off x="10058401" y="3457004"/>
            <a:ext cx="2152650" cy="280663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890524" y="1009822"/>
            <a:ext cx="10680725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Подаются проекты от </a:t>
            </a:r>
            <a:r>
              <a:rPr lang="ru-RU" sz="2000" b="1" dirty="0"/>
              <a:t>коллективов</a:t>
            </a:r>
            <a:r>
              <a:rPr lang="ru-RU" sz="2000" dirty="0"/>
              <a:t> численностью до </a:t>
            </a:r>
            <a:r>
              <a:rPr lang="ru-RU" sz="2000" b="1" dirty="0"/>
              <a:t>4</a:t>
            </a:r>
            <a:r>
              <a:rPr lang="ru-RU" sz="2000" dirty="0"/>
              <a:t> </a:t>
            </a:r>
            <a:r>
              <a:rPr lang="ru-RU" sz="2000" dirty="0" smtClean="0"/>
              <a:t>человек (включая </a:t>
            </a:r>
            <a:r>
              <a:rPr lang="ru-RU" sz="2000" dirty="0"/>
              <a:t>руководителя проекта</a:t>
            </a:r>
            <a:r>
              <a:rPr lang="ru-RU" sz="2000" dirty="0" smtClean="0"/>
              <a:t>)</a:t>
            </a:r>
          </a:p>
          <a:p>
            <a:endParaRPr lang="ru-RU" sz="1000" dirty="0"/>
          </a:p>
          <a:p>
            <a:r>
              <a:rPr lang="ru-RU" b="1" dirty="0" smtClean="0"/>
              <a:t>Руководителем </a:t>
            </a:r>
            <a:r>
              <a:rPr lang="ru-RU" b="1" dirty="0"/>
              <a:t>проекта </a:t>
            </a:r>
            <a:r>
              <a:rPr lang="ru-RU" dirty="0" smtClean="0"/>
              <a:t>- </a:t>
            </a:r>
            <a:r>
              <a:rPr lang="ru-RU" dirty="0"/>
              <a:t>научный работник, научно-педагогический работник, имеющий на дату подачи заявки ученую степень кандидата либо доктора наук в возрасте до 40 </a:t>
            </a:r>
            <a:r>
              <a:rPr lang="ru-RU" dirty="0" smtClean="0"/>
              <a:t>лет </a:t>
            </a:r>
          </a:p>
          <a:p>
            <a:endParaRPr lang="ru-RU" sz="700" b="1" dirty="0" smtClean="0"/>
          </a:p>
          <a:p>
            <a:r>
              <a:rPr lang="ru-RU" b="1" dirty="0" smtClean="0"/>
              <a:t>Члены научного </a:t>
            </a:r>
            <a:r>
              <a:rPr lang="ru-RU" b="1" dirty="0"/>
              <a:t>коллектива </a:t>
            </a:r>
            <a:r>
              <a:rPr lang="ru-RU" dirty="0" smtClean="0"/>
              <a:t>- </a:t>
            </a:r>
            <a:r>
              <a:rPr lang="ru-RU" dirty="0"/>
              <a:t>аспиранты, докторанты, научные работники, научно-педагогические работники в возрасте до 40 </a:t>
            </a:r>
            <a:r>
              <a:rPr lang="ru-RU" dirty="0" smtClean="0"/>
              <a:t>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Words>1956</Words>
  <Application>Microsoft Office PowerPoint</Application>
  <PresentationFormat>Широкоэкранный</PresentationFormat>
  <Paragraphs>331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КООРДИНАЦИОННЫЙ СОВЕТ  при Губернаторе Новосибирской области по вопросам развития Новосибирского научного центра</dc:title>
  <dc:creator>Бочкарев Сергей Валерьевич</dc:creator>
  <cp:lastModifiedBy>Курганова Екатерина Владимировна</cp:lastModifiedBy>
  <cp:revision>182</cp:revision>
  <cp:lastPrinted>2020-03-16T11:18:34Z</cp:lastPrinted>
  <dcterms:created xsi:type="dcterms:W3CDTF">2019-04-29T04:35:11Z</dcterms:created>
  <dcterms:modified xsi:type="dcterms:W3CDTF">2020-03-17T00:53:55Z</dcterms:modified>
</cp:coreProperties>
</file>