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302" r:id="rId4"/>
    <p:sldId id="303" r:id="rId5"/>
    <p:sldId id="304" r:id="rId6"/>
    <p:sldId id="305" r:id="rId7"/>
    <p:sldId id="306" r:id="rId8"/>
  </p:sldIdLst>
  <p:sldSz cx="24384000" cy="137160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Goncharov" initials="AG" lastIdx="10" clrIdx="0"/>
  <p:cmAuthor id="1" name="Кутолина Дарья Вячеславовна" initials="КДВ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152032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44" y="3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741173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1718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3169900" y="952500"/>
            <a:ext cx="95250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Текст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651000" y="66929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727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3 шт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5760700" y="68707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5760700" y="952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15"/>
          </p:nvPr>
        </p:nvSpPr>
        <p:spPr>
          <a:xfrm>
            <a:off x="1206500" y="9525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 i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–Иван Арсентьев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2387600" y="6045200"/>
            <a:ext cx="19621500" cy="8890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«Место ввода цитаты».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consultantplus://offline/ref=605F03C338A2FEEA0F58731AEC143642AFED6CB51F6E00A62F2B5374FB9CE87DD76D3AED0447F723CAAE47210CA8DF18EC7D113492485951ED71DD1DqFjAJ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consultantplus://offline/ref=605F03C338A2FEEA0F58731AEC143642AFED6CB51F6E00A62F2B5374FB9CE87DD76D3AED0447F723CAAE422305A8DF18EC7D113492485951ED71DD1DqFjAJ" TargetMode="External"/><Relationship Id="rId5" Type="http://schemas.openxmlformats.org/officeDocument/2006/relationships/hyperlink" Target="consultantplus://offline/ref=605F03C338A2FEEA0F58731AEC143642AFED6CB51F6E00A62F2B5374FB9CE87DD76D3AED0447F723CAAE462404A8DF18EC7D113492485951ED71DD1DqFjAJ" TargetMode="External"/><Relationship Id="rId4" Type="http://schemas.openxmlformats.org/officeDocument/2006/relationships/hyperlink" Target="consultantplus://offline/ref=C3B5AD20C02580969D8AE5FD183B81A970FDF7480E01C45C435F110CE2F3CA8E0853872F8B125C73BE2C7723C18EB06CDBAF1F9AEBC5F42D7351BA37v2eFJ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U:\Allusers\KEA\Фирстиль\Фон для презентаций\квадраты 16х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" y="8754"/>
            <a:ext cx="24378132" cy="1370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" name="Shape 120"/>
          <p:cNvSpPr/>
          <p:nvPr/>
        </p:nvSpPr>
        <p:spPr>
          <a:xfrm>
            <a:off x="1606824" y="2251576"/>
            <a:ext cx="2210645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8000"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r>
              <a:rPr lang="ru-RU" dirty="0" smtClean="0"/>
              <a:t>«Меры поддержки научной, </a:t>
            </a:r>
          </a:p>
          <a:p>
            <a:r>
              <a:rPr lang="ru-RU" dirty="0" smtClean="0"/>
              <a:t>научно-технической  и инновационной деятельности». </a:t>
            </a:r>
            <a:endParaRPr dirty="0"/>
          </a:p>
        </p:txBody>
      </p:sp>
      <p:sp>
        <p:nvSpPr>
          <p:cNvPr id="127" name="Shape 127"/>
          <p:cNvSpPr/>
          <p:nvPr/>
        </p:nvSpPr>
        <p:spPr>
          <a:xfrm>
            <a:off x="3727085" y="6687158"/>
            <a:ext cx="4928513" cy="4928513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sp>
        <p:nvSpPr>
          <p:cNvPr id="122" name="Shape 122"/>
          <p:cNvSpPr/>
          <p:nvPr/>
        </p:nvSpPr>
        <p:spPr>
          <a:xfrm>
            <a:off x="9881607" y="7650088"/>
            <a:ext cx="8810104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r>
              <a:rPr lang="ru-RU" dirty="0" smtClean="0"/>
              <a:t>Вадим Витальевич Васильев</a:t>
            </a:r>
            <a:endParaRPr dirty="0"/>
          </a:p>
        </p:txBody>
      </p:sp>
      <p:sp>
        <p:nvSpPr>
          <p:cNvPr id="123" name="Shape 123"/>
          <p:cNvSpPr/>
          <p:nvPr/>
        </p:nvSpPr>
        <p:spPr>
          <a:xfrm>
            <a:off x="9995910" y="9492176"/>
            <a:ext cx="11148095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000">
                <a:latin typeface="PT_Russia Text"/>
                <a:ea typeface="PT_Russia Text"/>
                <a:cs typeface="PT_Russia Text"/>
                <a:sym typeface="PT_Russia Text"/>
              </a:defRPr>
            </a:lvl1pPr>
          </a:lstStyle>
          <a:p>
            <a:r>
              <a:rPr lang="ru-RU" dirty="0" smtClean="0"/>
              <a:t>Заместитель министра</a:t>
            </a:r>
            <a:endParaRPr dirty="0"/>
          </a:p>
        </p:txBody>
      </p:sp>
      <p:pic>
        <p:nvPicPr>
          <p:cNvPr id="124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144335" y="526337"/>
            <a:ext cx="1240051" cy="1358897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Shape 125"/>
          <p:cNvSpPr/>
          <p:nvPr/>
        </p:nvSpPr>
        <p:spPr>
          <a:xfrm>
            <a:off x="9927274" y="10829477"/>
            <a:ext cx="9315093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000">
                <a:latin typeface="PT_Russia Text"/>
                <a:ea typeface="PT_Russia Text"/>
                <a:cs typeface="PT_Russia Text"/>
                <a:sym typeface="PT_Russia Text"/>
              </a:defRPr>
            </a:lvl1pPr>
          </a:lstStyle>
          <a:p>
            <a:endParaRPr dirty="0"/>
          </a:p>
        </p:txBody>
      </p:sp>
      <p:pic>
        <p:nvPicPr>
          <p:cNvPr id="126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52804" y="750363"/>
            <a:ext cx="5046615" cy="87006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15067" y="6428655"/>
            <a:ext cx="5152547" cy="612704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U:\Allusers\KEA\Фирстиль\Фон для презентаций\квадраты 16х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6" y="17240"/>
            <a:ext cx="24378132" cy="1370724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/>
        </p:spPr>
      </p:pic>
      <p:sp>
        <p:nvSpPr>
          <p:cNvPr id="130" name="Shape 130"/>
          <p:cNvSpPr/>
          <p:nvPr/>
        </p:nvSpPr>
        <p:spPr>
          <a:xfrm>
            <a:off x="3803068" y="554908"/>
            <a:ext cx="16921880" cy="133369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lang="ru-RU" sz="8000" dirty="0" smtClean="0">
                <a:latin typeface="PT_Russia Text"/>
                <a:ea typeface="PT_Russia Text"/>
                <a:cs typeface="PT_Russia Text"/>
              </a:rPr>
              <a:t>Государственная программа</a:t>
            </a:r>
            <a:endParaRPr lang="ru-RU" sz="8000" dirty="0">
              <a:latin typeface="PT_Russia Text"/>
              <a:ea typeface="PT_Russia Text"/>
              <a:cs typeface="PT_Russia Text"/>
            </a:endParaRPr>
          </a:p>
        </p:txBody>
      </p:sp>
      <p:pic>
        <p:nvPicPr>
          <p:cNvPr id="131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53139" y="746366"/>
            <a:ext cx="1460756" cy="861701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Shape 132"/>
          <p:cNvSpPr/>
          <p:nvPr/>
        </p:nvSpPr>
        <p:spPr>
          <a:xfrm>
            <a:off x="845874" y="2897774"/>
            <a:ext cx="22826535" cy="10259219"/>
          </a:xfrm>
          <a:prstGeom prst="rect">
            <a:avLst/>
          </a:prstGeom>
          <a:ln w="12700">
            <a:noFill/>
            <a:prstDash val="solid"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just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6000" dirty="0"/>
              <a:t>Государственная программа Новосибирской области «Развитие промышленности и повышение её конкурентоспособности в Новосибирской области», утверждена постановлением Правительства Новосибирской области от 28.07.2015 № </a:t>
            </a:r>
            <a:r>
              <a:rPr lang="ru-RU" sz="6000" dirty="0" smtClean="0"/>
              <a:t>291-п»: </a:t>
            </a:r>
          </a:p>
          <a:p>
            <a:pPr marL="857250" indent="-857250" algn="just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6000" dirty="0" smtClean="0"/>
              <a:t>«Техническое </a:t>
            </a:r>
            <a:r>
              <a:rPr lang="ru-RU" sz="6000" dirty="0"/>
              <a:t>перевооружение промышленности Новосибирской области</a:t>
            </a:r>
            <a:r>
              <a:rPr lang="ru-RU" sz="6000" dirty="0" smtClean="0"/>
              <a:t>»;</a:t>
            </a:r>
          </a:p>
          <a:p>
            <a:pPr marL="857250" indent="-857250" algn="just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6000" dirty="0" smtClean="0"/>
              <a:t>«</a:t>
            </a:r>
            <a:r>
              <a:rPr lang="ru-RU" sz="6000" dirty="0"/>
              <a:t>Государственная поддержка научно-производственных центров в Новосибирской области</a:t>
            </a:r>
            <a:r>
              <a:rPr lang="ru-RU" sz="6000" dirty="0" smtClean="0"/>
              <a:t>»;</a:t>
            </a:r>
          </a:p>
          <a:p>
            <a:pPr marL="857250" indent="-857250" algn="just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6000" dirty="0" smtClean="0"/>
              <a:t>«</a:t>
            </a:r>
            <a:r>
              <a:rPr lang="ru-RU" sz="6000" dirty="0"/>
              <a:t>Развитие медицинской промышленности на территории Новосибирской области</a:t>
            </a:r>
            <a:r>
              <a:rPr lang="ru-RU" sz="6000" dirty="0" smtClean="0"/>
              <a:t>».</a:t>
            </a:r>
          </a:p>
        </p:txBody>
      </p:sp>
      <p:sp>
        <p:nvSpPr>
          <p:cNvPr id="134" name="Shape 134"/>
          <p:cNvSpPr/>
          <p:nvPr/>
        </p:nvSpPr>
        <p:spPr>
          <a:xfrm>
            <a:off x="2746628" y="2123280"/>
            <a:ext cx="6185945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6000"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endParaRPr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98712" y="2644040"/>
            <a:ext cx="23474608" cy="10766688"/>
          </a:xfrm>
          <a:prstGeom prst="rect">
            <a:avLst/>
          </a:prstGeom>
          <a:noFill/>
          <a:ln w="12700" cap="flat">
            <a:gradFill>
              <a:gsLst>
                <a:gs pos="13000">
                  <a:schemeClr val="accent1">
                    <a:lumMod val="50000"/>
                  </a:schemeClr>
                </a:gs>
                <a:gs pos="93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U:\Allusers\KEA\Фирстиль\Фон для презентаций\квадраты 16х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4" y="0"/>
            <a:ext cx="24378132" cy="1370724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/>
        </p:spPr>
      </p:pic>
      <p:sp>
        <p:nvSpPr>
          <p:cNvPr id="130" name="Shape 130"/>
          <p:cNvSpPr/>
          <p:nvPr/>
        </p:nvSpPr>
        <p:spPr>
          <a:xfrm>
            <a:off x="2974975" y="343429"/>
            <a:ext cx="20454343" cy="231858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lang="ru-RU" sz="7200" dirty="0" smtClean="0">
                <a:latin typeface="PT_Russia Text"/>
                <a:ea typeface="PT_Russia Text"/>
                <a:cs typeface="PT_Russia Text"/>
              </a:rPr>
              <a:t>Поддержка научно-производственных центров Новосибирской области</a:t>
            </a:r>
            <a:endParaRPr lang="ru-RU" sz="7200" dirty="0">
              <a:latin typeface="PT_Russia Text"/>
              <a:ea typeface="PT_Russia Text"/>
              <a:cs typeface="PT_Russia Text"/>
            </a:endParaRPr>
          </a:p>
        </p:txBody>
      </p:sp>
      <p:pic>
        <p:nvPicPr>
          <p:cNvPr id="131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3139" y="746366"/>
            <a:ext cx="1460756" cy="861701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Shape 132"/>
          <p:cNvSpPr/>
          <p:nvPr/>
        </p:nvSpPr>
        <p:spPr>
          <a:xfrm>
            <a:off x="1282742" y="2834870"/>
            <a:ext cx="22520051" cy="10105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just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5900" i="1" dirty="0"/>
              <a:t>Субсидии предоставляются на возмещение части затрат:</a:t>
            </a:r>
          </a:p>
        </p:txBody>
      </p:sp>
      <p:sp>
        <p:nvSpPr>
          <p:cNvPr id="134" name="Shape 134"/>
          <p:cNvSpPr/>
          <p:nvPr/>
        </p:nvSpPr>
        <p:spPr>
          <a:xfrm>
            <a:off x="2746628" y="2123280"/>
            <a:ext cx="6185945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6000"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endParaRPr dirty="0"/>
          </a:p>
        </p:txBody>
      </p:sp>
      <p:sp>
        <p:nvSpPr>
          <p:cNvPr id="8" name="Shape 132"/>
          <p:cNvSpPr/>
          <p:nvPr/>
        </p:nvSpPr>
        <p:spPr>
          <a:xfrm>
            <a:off x="566625" y="3794938"/>
            <a:ext cx="12319423" cy="970522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857250" indent="-857250" algn="l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dirty="0"/>
              <a:t>на проведение комплекса работ по созданию новых материалов, технологий, опытных образцов (опытных партий) инновационной высокотехнологичной </a:t>
            </a:r>
            <a:r>
              <a:rPr lang="ru-RU" sz="4800" dirty="0" smtClean="0"/>
              <a:t>продукции</a:t>
            </a:r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dirty="0"/>
              <a:t>	</a:t>
            </a:r>
            <a:r>
              <a:rPr lang="ru-RU" sz="4800" dirty="0" smtClean="0"/>
              <a:t>(в 2020 году 20,0 млн. рублей)</a:t>
            </a:r>
            <a:endParaRPr lang="en-US" sz="4800" dirty="0" smtClean="0"/>
          </a:p>
          <a:p>
            <a:pPr marL="857250" indent="-857250" algn="l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endParaRPr lang="ru-RU" sz="4800" dirty="0" smtClean="0"/>
          </a:p>
          <a:p>
            <a:pPr marL="857250" indent="-857250" algn="l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dirty="0" smtClean="0"/>
              <a:t>на</a:t>
            </a:r>
            <a:r>
              <a:rPr lang="ru-RU" sz="4800" dirty="0"/>
              <a:t> приобретение специального исследовательского, </a:t>
            </a:r>
            <a:r>
              <a:rPr lang="ru-RU" sz="4800" dirty="0" smtClean="0"/>
              <a:t>опытно-экспериментального</a:t>
            </a:r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dirty="0"/>
              <a:t> </a:t>
            </a:r>
            <a:r>
              <a:rPr lang="ru-RU" sz="4800" dirty="0" smtClean="0"/>
              <a:t>    </a:t>
            </a:r>
            <a:r>
              <a:rPr lang="ru-RU" sz="4800" dirty="0"/>
              <a:t>оборудования </a:t>
            </a:r>
            <a:endParaRPr lang="ru-RU" sz="4800" dirty="0" smtClean="0"/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dirty="0"/>
              <a:t> </a:t>
            </a:r>
            <a:r>
              <a:rPr lang="ru-RU" sz="4800" dirty="0" smtClean="0"/>
              <a:t>    и приборов</a:t>
            </a:r>
            <a:endParaRPr lang="ru-RU" sz="4800" dirty="0"/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dirty="0" smtClean="0"/>
              <a:t>	(в 2020 году 4,0 млн. рублей)</a:t>
            </a:r>
          </a:p>
        </p:txBody>
      </p:sp>
      <p:sp>
        <p:nvSpPr>
          <p:cNvPr id="2" name="Полилиния 1"/>
          <p:cNvSpPr/>
          <p:nvPr/>
        </p:nvSpPr>
        <p:spPr>
          <a:xfrm>
            <a:off x="914400" y="3872753"/>
            <a:ext cx="1410019" cy="2635623"/>
          </a:xfrm>
          <a:custGeom>
            <a:avLst/>
            <a:gdLst>
              <a:gd name="connsiteX0" fmla="*/ 0 w 1410019"/>
              <a:gd name="connsiteY0" fmla="*/ 0 h 2635623"/>
              <a:gd name="connsiteX1" fmla="*/ 0 w 1410019"/>
              <a:gd name="connsiteY1" fmla="*/ 0 h 2635623"/>
              <a:gd name="connsiteX2" fmla="*/ 268941 w 1410019"/>
              <a:gd name="connsiteY2" fmla="*/ 591671 h 2635623"/>
              <a:gd name="connsiteX3" fmla="*/ 430306 w 1410019"/>
              <a:gd name="connsiteY3" fmla="*/ 699247 h 2635623"/>
              <a:gd name="connsiteX4" fmla="*/ 537882 w 1410019"/>
              <a:gd name="connsiteY4" fmla="*/ 860612 h 2635623"/>
              <a:gd name="connsiteX5" fmla="*/ 753035 w 1410019"/>
              <a:gd name="connsiteY5" fmla="*/ 1075765 h 2635623"/>
              <a:gd name="connsiteX6" fmla="*/ 1021976 w 1410019"/>
              <a:gd name="connsiteY6" fmla="*/ 1344706 h 2635623"/>
              <a:gd name="connsiteX7" fmla="*/ 1237129 w 1410019"/>
              <a:gd name="connsiteY7" fmla="*/ 1559859 h 2635623"/>
              <a:gd name="connsiteX8" fmla="*/ 1344706 w 1410019"/>
              <a:gd name="connsiteY8" fmla="*/ 1667435 h 2635623"/>
              <a:gd name="connsiteX9" fmla="*/ 1398494 w 1410019"/>
              <a:gd name="connsiteY9" fmla="*/ 1828800 h 2635623"/>
              <a:gd name="connsiteX10" fmla="*/ 1075765 w 1410019"/>
              <a:gd name="connsiteY10" fmla="*/ 1936376 h 2635623"/>
              <a:gd name="connsiteX11" fmla="*/ 914400 w 1410019"/>
              <a:gd name="connsiteY11" fmla="*/ 2043953 h 2635623"/>
              <a:gd name="connsiteX12" fmla="*/ 753035 w 1410019"/>
              <a:gd name="connsiteY12" fmla="*/ 2097741 h 2635623"/>
              <a:gd name="connsiteX13" fmla="*/ 484094 w 1410019"/>
              <a:gd name="connsiteY13" fmla="*/ 2312894 h 2635623"/>
              <a:gd name="connsiteX14" fmla="*/ 430306 w 1410019"/>
              <a:gd name="connsiteY14" fmla="*/ 2474259 h 2635623"/>
              <a:gd name="connsiteX15" fmla="*/ 215153 w 1410019"/>
              <a:gd name="connsiteY15" fmla="*/ 2635623 h 2635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10019" h="2635623">
                <a:moveTo>
                  <a:pt x="0" y="0"/>
                </a:moveTo>
                <a:lnTo>
                  <a:pt x="0" y="0"/>
                </a:lnTo>
                <a:cubicBezTo>
                  <a:pt x="47176" y="125803"/>
                  <a:pt x="134157" y="456887"/>
                  <a:pt x="268941" y="591671"/>
                </a:cubicBezTo>
                <a:cubicBezTo>
                  <a:pt x="314652" y="637382"/>
                  <a:pt x="376518" y="663388"/>
                  <a:pt x="430306" y="699247"/>
                </a:cubicBezTo>
                <a:cubicBezTo>
                  <a:pt x="466165" y="753035"/>
                  <a:pt x="495811" y="811530"/>
                  <a:pt x="537882" y="860612"/>
                </a:cubicBezTo>
                <a:cubicBezTo>
                  <a:pt x="603888" y="937619"/>
                  <a:pt x="681317" y="1004047"/>
                  <a:pt x="753035" y="1075765"/>
                </a:cubicBezTo>
                <a:lnTo>
                  <a:pt x="1021976" y="1344706"/>
                </a:lnTo>
                <a:lnTo>
                  <a:pt x="1237129" y="1559859"/>
                </a:lnTo>
                <a:lnTo>
                  <a:pt x="1344706" y="1667435"/>
                </a:lnTo>
                <a:cubicBezTo>
                  <a:pt x="1362635" y="1721223"/>
                  <a:pt x="1438585" y="1788709"/>
                  <a:pt x="1398494" y="1828800"/>
                </a:cubicBezTo>
                <a:cubicBezTo>
                  <a:pt x="1318311" y="1908983"/>
                  <a:pt x="1075765" y="1936376"/>
                  <a:pt x="1075765" y="1936376"/>
                </a:cubicBezTo>
                <a:cubicBezTo>
                  <a:pt x="1021977" y="1972235"/>
                  <a:pt x="972221" y="2015043"/>
                  <a:pt x="914400" y="2043953"/>
                </a:cubicBezTo>
                <a:cubicBezTo>
                  <a:pt x="863688" y="2069309"/>
                  <a:pt x="797309" y="2062322"/>
                  <a:pt x="753035" y="2097741"/>
                </a:cubicBezTo>
                <a:cubicBezTo>
                  <a:pt x="405468" y="2375795"/>
                  <a:pt x="889689" y="2177696"/>
                  <a:pt x="484094" y="2312894"/>
                </a:cubicBezTo>
                <a:cubicBezTo>
                  <a:pt x="466165" y="2366682"/>
                  <a:pt x="459477" y="2425641"/>
                  <a:pt x="430306" y="2474259"/>
                </a:cubicBezTo>
                <a:cubicBezTo>
                  <a:pt x="372053" y="2571347"/>
                  <a:pt x="306682" y="2589859"/>
                  <a:pt x="215153" y="2635623"/>
                </a:cubicBezTo>
              </a:path>
            </a:pathLst>
          </a:cu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9" name="Shape 167"/>
          <p:cNvSpPr/>
          <p:nvPr/>
        </p:nvSpPr>
        <p:spPr>
          <a:xfrm>
            <a:off x="8916395" y="10230389"/>
            <a:ext cx="3237914" cy="2736304"/>
          </a:xfrm>
          <a:prstGeom prst="ellipse">
            <a:avLst/>
          </a:prstGeom>
          <a:noFill/>
          <a:ln w="76200" cap="flat">
            <a:solidFill>
              <a:schemeClr val="accent1">
                <a:lumMod val="20000"/>
                <a:lumOff val="80000"/>
              </a:schemeClr>
            </a:solidFill>
            <a:prstDash val="solid"/>
            <a:miter lim="400000"/>
          </a:ln>
          <a:effectLst/>
        </p:spPr>
        <p:txBody>
          <a:bodyPr wrap="square" lIns="50800" tIns="50800" rIns="50800" bIns="50800" numCol="1" anchor="ctr">
            <a:noAutofit/>
          </a:bodyPr>
          <a:lstStyle/>
          <a:p>
            <a:pPr>
              <a:defRPr sz="3600"/>
            </a:pPr>
            <a:endParaRPr/>
          </a:p>
        </p:txBody>
      </p:sp>
      <p:sp>
        <p:nvSpPr>
          <p:cNvPr id="20" name="Shape 166"/>
          <p:cNvSpPr/>
          <p:nvPr/>
        </p:nvSpPr>
        <p:spPr>
          <a:xfrm>
            <a:off x="9337558" y="10536803"/>
            <a:ext cx="2395588" cy="21067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>
              <a:defRPr sz="9800">
                <a:latin typeface="PT_Russia Text Bold"/>
                <a:ea typeface="PT_Russia Text Bold"/>
                <a:cs typeface="PT_Russia Text Bold"/>
                <a:sym typeface="PT_Russia Text Bold"/>
              </a:defRPr>
            </a:pPr>
            <a:r>
              <a:rPr lang="ru-RU" sz="2800" dirty="0" smtClean="0">
                <a:latin typeface="PT_Russia Text Bold"/>
                <a:ea typeface="PT_Russia Text Bold"/>
                <a:cs typeface="PT_Russia Text Bold"/>
              </a:rPr>
              <a:t>До</a:t>
            </a:r>
            <a:r>
              <a:rPr lang="ru-RU" sz="3200" dirty="0" smtClean="0">
                <a:latin typeface="PT_Russia Text Bold"/>
                <a:ea typeface="PT_Russia Text Bold"/>
                <a:cs typeface="PT_Russia Text Bold"/>
              </a:rPr>
              <a:t> </a:t>
            </a:r>
            <a:r>
              <a:rPr lang="ru-RU" sz="5400" dirty="0" smtClean="0"/>
              <a:t>50%</a:t>
            </a:r>
            <a:r>
              <a:rPr lang="ru-RU" sz="3200" dirty="0" smtClean="0"/>
              <a:t> </a:t>
            </a:r>
            <a:r>
              <a:rPr lang="ru-RU" sz="3200" dirty="0"/>
              <a:t> 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dirty="0" smtClean="0"/>
              <a:t>от стоимости</a:t>
            </a:r>
          </a:p>
          <a:p>
            <a:pPr>
              <a:defRPr sz="9800">
                <a:latin typeface="PT_Russia Text Bold"/>
                <a:ea typeface="PT_Russia Text Bold"/>
                <a:cs typeface="PT_Russia Text Bold"/>
                <a:sym typeface="PT_Russia Text Bold"/>
              </a:defRPr>
            </a:pPr>
            <a:r>
              <a:rPr lang="ru-RU" sz="2800" dirty="0">
                <a:latin typeface="PT_Russia Text Bold"/>
                <a:ea typeface="PT_Russia Text Bold"/>
                <a:cs typeface="PT_Russia Text Bold"/>
                <a:sym typeface="PT_Russia Text Black"/>
              </a:rPr>
              <a:t>п</a:t>
            </a:r>
            <a:r>
              <a:rPr lang="ru-RU" sz="2800" dirty="0" smtClean="0">
                <a:latin typeface="PT_Russia Text Bold"/>
                <a:ea typeface="PT_Russia Text Bold"/>
                <a:cs typeface="PT_Russia Text Bold"/>
                <a:sym typeface="PT_Russia Text Black"/>
              </a:rPr>
              <a:t>роекта </a:t>
            </a:r>
            <a:endParaRPr sz="4800" dirty="0">
              <a:latin typeface="PT_Russia Text Bold"/>
              <a:ea typeface="PT_Russia Text Bold"/>
              <a:cs typeface="PT_Russia Text Bold"/>
              <a:sym typeface="PT_Russia Text Black"/>
            </a:endParaRPr>
          </a:p>
        </p:txBody>
      </p:sp>
      <p:pic>
        <p:nvPicPr>
          <p:cNvPr id="22" name="stan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542768" y="5076491"/>
            <a:ext cx="10828648" cy="7212052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Прямоугольник 12"/>
          <p:cNvSpPr/>
          <p:nvPr/>
        </p:nvSpPr>
        <p:spPr>
          <a:xfrm>
            <a:off x="664088" y="3895548"/>
            <a:ext cx="11490221" cy="4837499"/>
          </a:xfrm>
          <a:prstGeom prst="rect">
            <a:avLst/>
          </a:prstGeom>
          <a:noFill/>
          <a:ln w="12700" cap="flat">
            <a:gradFill>
              <a:gsLst>
                <a:gs pos="13000">
                  <a:schemeClr val="accent1">
                    <a:lumMod val="50000"/>
                  </a:schemeClr>
                </a:gs>
                <a:gs pos="93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3475" y="8640682"/>
            <a:ext cx="11490221" cy="4837499"/>
          </a:xfrm>
          <a:prstGeom prst="rect">
            <a:avLst/>
          </a:prstGeom>
          <a:noFill/>
          <a:ln w="12700" cap="flat">
            <a:gradFill>
              <a:gsLst>
                <a:gs pos="13000">
                  <a:schemeClr val="accent1">
                    <a:lumMod val="50000"/>
                  </a:schemeClr>
                </a:gs>
                <a:gs pos="93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89985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U:\Allusers\KEA\Фирстиль\Фон для презентаций\квадраты 16х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" y="83087"/>
            <a:ext cx="24378132" cy="1370724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/>
        </p:spPr>
      </p:pic>
      <p:sp>
        <p:nvSpPr>
          <p:cNvPr id="130" name="Shape 130"/>
          <p:cNvSpPr/>
          <p:nvPr/>
        </p:nvSpPr>
        <p:spPr>
          <a:xfrm>
            <a:off x="3263008" y="448775"/>
            <a:ext cx="20132290" cy="231858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lang="ru-RU" sz="7200" dirty="0" smtClean="0">
                <a:latin typeface="PT_Russia Text"/>
                <a:ea typeface="PT_Russia Text"/>
                <a:cs typeface="PT_Russia Text"/>
              </a:rPr>
              <a:t>Поддержка научно-производственных центров Новосибирской области</a:t>
            </a:r>
            <a:endParaRPr lang="ru-RU" sz="7200" dirty="0">
              <a:latin typeface="PT_Russia Text"/>
              <a:ea typeface="PT_Russia Text"/>
              <a:cs typeface="PT_Russia Text"/>
            </a:endParaRPr>
          </a:p>
        </p:txBody>
      </p:sp>
      <p:pic>
        <p:nvPicPr>
          <p:cNvPr id="131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3139" y="746366"/>
            <a:ext cx="1460756" cy="861701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34"/>
          <p:cNvSpPr/>
          <p:nvPr/>
        </p:nvSpPr>
        <p:spPr>
          <a:xfrm>
            <a:off x="2746628" y="2123280"/>
            <a:ext cx="6185945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6000"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endParaRPr dirty="0"/>
          </a:p>
        </p:txBody>
      </p:sp>
      <p:sp>
        <p:nvSpPr>
          <p:cNvPr id="8" name="Shape 132"/>
          <p:cNvSpPr/>
          <p:nvPr/>
        </p:nvSpPr>
        <p:spPr>
          <a:xfrm>
            <a:off x="670720" y="4187947"/>
            <a:ext cx="23434687" cy="7812395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857250" indent="-857250" algn="l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u="sng" dirty="0" smtClean="0"/>
              <a:t>Цель:</a:t>
            </a:r>
            <a:r>
              <a:rPr lang="ru-RU" sz="4800" dirty="0" smtClean="0"/>
              <a:t> </a:t>
            </a:r>
            <a:r>
              <a:rPr lang="ru-RU" sz="4500" dirty="0" smtClean="0">
                <a:sym typeface="PT_Russia Text"/>
              </a:rPr>
              <a:t>содействие </a:t>
            </a:r>
            <a:r>
              <a:rPr lang="ru-RU" sz="4500" dirty="0">
                <a:sym typeface="PT_Russia Text"/>
              </a:rPr>
              <a:t>развитию исследований и разработок, обеспечивающих создание новых материалов, технологий и высокотехнологичной продукции в Новосибирской </a:t>
            </a:r>
            <a:r>
              <a:rPr lang="ru-RU" sz="4500" dirty="0" smtClean="0">
                <a:sym typeface="PT_Russia Text"/>
              </a:rPr>
              <a:t>области.</a:t>
            </a:r>
            <a:endParaRPr lang="ru-RU" sz="4500" dirty="0">
              <a:sym typeface="PT_Russia Text"/>
            </a:endParaRPr>
          </a:p>
          <a:p>
            <a:pPr marL="857250" indent="-857250" algn="l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500" u="sng" dirty="0" smtClean="0">
                <a:sym typeface="PT_Russia Text"/>
              </a:rPr>
              <a:t>Категория участников:</a:t>
            </a:r>
            <a:r>
              <a:rPr lang="ru-RU" sz="4500" dirty="0" smtClean="0">
                <a:sym typeface="PT_Russia Text"/>
              </a:rPr>
              <a:t>  юридическое </a:t>
            </a:r>
            <a:r>
              <a:rPr lang="ru-RU" sz="4500" dirty="0">
                <a:sym typeface="PT_Russia Text"/>
              </a:rPr>
              <a:t>лицо, осуществляющее комплекс научно-исследовательских, экспериментальных, опытно-конструкторских и технологических работ по созданию новых видов материалов, технологий, опытных образцов изделий, их испытанию и сертификации, в целях дальнейшего использования при производстве конкурентоспособной инновационной </a:t>
            </a:r>
            <a:r>
              <a:rPr lang="ru-RU" sz="4500" dirty="0" smtClean="0">
                <a:sym typeface="PT_Russia Text"/>
              </a:rPr>
              <a:t>продукции.</a:t>
            </a:r>
          </a:p>
          <a:p>
            <a:pPr marL="857250" indent="-857250" algn="l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500" u="sng" dirty="0" smtClean="0">
                <a:sym typeface="PT_Russia Text"/>
              </a:rPr>
              <a:t>Участник сможет компенсировать</a:t>
            </a:r>
            <a:r>
              <a:rPr lang="ru-RU" sz="4500" dirty="0" smtClean="0">
                <a:sym typeface="PT_Russia Text"/>
              </a:rPr>
              <a:t> </a:t>
            </a:r>
            <a:r>
              <a:rPr lang="ru-RU" sz="4500" dirty="0">
                <a:sym typeface="PT_Russia Text"/>
              </a:rPr>
              <a:t>от 20 до 50 % стоимости инновационного </a:t>
            </a:r>
            <a:r>
              <a:rPr lang="ru-RU" sz="4500" dirty="0" smtClean="0">
                <a:sym typeface="PT_Russia Text"/>
              </a:rPr>
              <a:t>проекта     (до </a:t>
            </a:r>
            <a:r>
              <a:rPr lang="ru-RU" sz="4500" u="sng" dirty="0" smtClean="0">
                <a:sym typeface="PT_Russia Text"/>
              </a:rPr>
              <a:t>5 млн. рублей</a:t>
            </a:r>
            <a:r>
              <a:rPr lang="ru-RU" sz="4500" dirty="0" smtClean="0">
                <a:sym typeface="PT_Russia Text"/>
              </a:rPr>
              <a:t>).</a:t>
            </a:r>
          </a:p>
          <a:p>
            <a:pPr marL="857250" indent="-857250" algn="l">
              <a:buFont typeface="Arial" panose="020B0604020202020204" pitchFamily="34" charset="0"/>
              <a:buChar char="•"/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500" dirty="0" smtClean="0">
                <a:sym typeface="PT_Russia Text"/>
              </a:rPr>
              <a:t>Прием заявок запланирован в период 06.05.2020-22.05.2020</a:t>
            </a:r>
            <a:endParaRPr lang="ru-RU" sz="4800" dirty="0" smtClean="0"/>
          </a:p>
        </p:txBody>
      </p:sp>
      <p:sp>
        <p:nvSpPr>
          <p:cNvPr id="2" name="Полилиния 1"/>
          <p:cNvSpPr/>
          <p:nvPr/>
        </p:nvSpPr>
        <p:spPr>
          <a:xfrm>
            <a:off x="914400" y="3872753"/>
            <a:ext cx="1410019" cy="2635623"/>
          </a:xfrm>
          <a:custGeom>
            <a:avLst/>
            <a:gdLst>
              <a:gd name="connsiteX0" fmla="*/ 0 w 1410019"/>
              <a:gd name="connsiteY0" fmla="*/ 0 h 2635623"/>
              <a:gd name="connsiteX1" fmla="*/ 0 w 1410019"/>
              <a:gd name="connsiteY1" fmla="*/ 0 h 2635623"/>
              <a:gd name="connsiteX2" fmla="*/ 268941 w 1410019"/>
              <a:gd name="connsiteY2" fmla="*/ 591671 h 2635623"/>
              <a:gd name="connsiteX3" fmla="*/ 430306 w 1410019"/>
              <a:gd name="connsiteY3" fmla="*/ 699247 h 2635623"/>
              <a:gd name="connsiteX4" fmla="*/ 537882 w 1410019"/>
              <a:gd name="connsiteY4" fmla="*/ 860612 h 2635623"/>
              <a:gd name="connsiteX5" fmla="*/ 753035 w 1410019"/>
              <a:gd name="connsiteY5" fmla="*/ 1075765 h 2635623"/>
              <a:gd name="connsiteX6" fmla="*/ 1021976 w 1410019"/>
              <a:gd name="connsiteY6" fmla="*/ 1344706 h 2635623"/>
              <a:gd name="connsiteX7" fmla="*/ 1237129 w 1410019"/>
              <a:gd name="connsiteY7" fmla="*/ 1559859 h 2635623"/>
              <a:gd name="connsiteX8" fmla="*/ 1344706 w 1410019"/>
              <a:gd name="connsiteY8" fmla="*/ 1667435 h 2635623"/>
              <a:gd name="connsiteX9" fmla="*/ 1398494 w 1410019"/>
              <a:gd name="connsiteY9" fmla="*/ 1828800 h 2635623"/>
              <a:gd name="connsiteX10" fmla="*/ 1075765 w 1410019"/>
              <a:gd name="connsiteY10" fmla="*/ 1936376 h 2635623"/>
              <a:gd name="connsiteX11" fmla="*/ 914400 w 1410019"/>
              <a:gd name="connsiteY11" fmla="*/ 2043953 h 2635623"/>
              <a:gd name="connsiteX12" fmla="*/ 753035 w 1410019"/>
              <a:gd name="connsiteY12" fmla="*/ 2097741 h 2635623"/>
              <a:gd name="connsiteX13" fmla="*/ 484094 w 1410019"/>
              <a:gd name="connsiteY13" fmla="*/ 2312894 h 2635623"/>
              <a:gd name="connsiteX14" fmla="*/ 430306 w 1410019"/>
              <a:gd name="connsiteY14" fmla="*/ 2474259 h 2635623"/>
              <a:gd name="connsiteX15" fmla="*/ 215153 w 1410019"/>
              <a:gd name="connsiteY15" fmla="*/ 2635623 h 2635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10019" h="2635623">
                <a:moveTo>
                  <a:pt x="0" y="0"/>
                </a:moveTo>
                <a:lnTo>
                  <a:pt x="0" y="0"/>
                </a:lnTo>
                <a:cubicBezTo>
                  <a:pt x="47176" y="125803"/>
                  <a:pt x="134157" y="456887"/>
                  <a:pt x="268941" y="591671"/>
                </a:cubicBezTo>
                <a:cubicBezTo>
                  <a:pt x="314652" y="637382"/>
                  <a:pt x="376518" y="663388"/>
                  <a:pt x="430306" y="699247"/>
                </a:cubicBezTo>
                <a:cubicBezTo>
                  <a:pt x="466165" y="753035"/>
                  <a:pt x="495811" y="811530"/>
                  <a:pt x="537882" y="860612"/>
                </a:cubicBezTo>
                <a:cubicBezTo>
                  <a:pt x="603888" y="937619"/>
                  <a:pt x="681317" y="1004047"/>
                  <a:pt x="753035" y="1075765"/>
                </a:cubicBezTo>
                <a:lnTo>
                  <a:pt x="1021976" y="1344706"/>
                </a:lnTo>
                <a:lnTo>
                  <a:pt x="1237129" y="1559859"/>
                </a:lnTo>
                <a:lnTo>
                  <a:pt x="1344706" y="1667435"/>
                </a:lnTo>
                <a:cubicBezTo>
                  <a:pt x="1362635" y="1721223"/>
                  <a:pt x="1438585" y="1788709"/>
                  <a:pt x="1398494" y="1828800"/>
                </a:cubicBezTo>
                <a:cubicBezTo>
                  <a:pt x="1318311" y="1908983"/>
                  <a:pt x="1075765" y="1936376"/>
                  <a:pt x="1075765" y="1936376"/>
                </a:cubicBezTo>
                <a:cubicBezTo>
                  <a:pt x="1021977" y="1972235"/>
                  <a:pt x="972221" y="2015043"/>
                  <a:pt x="914400" y="2043953"/>
                </a:cubicBezTo>
                <a:cubicBezTo>
                  <a:pt x="863688" y="2069309"/>
                  <a:pt x="797309" y="2062322"/>
                  <a:pt x="753035" y="2097741"/>
                </a:cubicBezTo>
                <a:cubicBezTo>
                  <a:pt x="405468" y="2375795"/>
                  <a:pt x="889689" y="2177696"/>
                  <a:pt x="484094" y="2312894"/>
                </a:cubicBezTo>
                <a:cubicBezTo>
                  <a:pt x="466165" y="2366682"/>
                  <a:pt x="459477" y="2425641"/>
                  <a:pt x="430306" y="2474259"/>
                </a:cubicBezTo>
                <a:cubicBezTo>
                  <a:pt x="372053" y="2571347"/>
                  <a:pt x="306682" y="2589859"/>
                  <a:pt x="215153" y="2635623"/>
                </a:cubicBezTo>
              </a:path>
            </a:pathLst>
          </a:cu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630" y="3182993"/>
            <a:ext cx="23474607" cy="9662035"/>
          </a:xfrm>
          <a:prstGeom prst="rect">
            <a:avLst/>
          </a:prstGeom>
          <a:noFill/>
          <a:ln w="12700" cap="flat">
            <a:gradFill>
              <a:gsLst>
                <a:gs pos="13000">
                  <a:schemeClr val="accent1">
                    <a:lumMod val="50000"/>
                  </a:schemeClr>
                </a:gs>
                <a:gs pos="93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65406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U:\Allusers\KEA\Фирстиль\Фон для презентаций\квадраты 16х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779" y="-21603"/>
            <a:ext cx="24378132" cy="1370724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/>
        </p:spPr>
      </p:pic>
      <p:sp>
        <p:nvSpPr>
          <p:cNvPr id="130" name="Shape 130"/>
          <p:cNvSpPr/>
          <p:nvPr/>
        </p:nvSpPr>
        <p:spPr>
          <a:xfrm>
            <a:off x="3316307" y="338892"/>
            <a:ext cx="17641960" cy="12105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lang="ru-RU" sz="7200" dirty="0" smtClean="0">
                <a:latin typeface="PT_Russia Text"/>
                <a:ea typeface="PT_Russia Text"/>
                <a:cs typeface="PT_Russia Text"/>
              </a:rPr>
              <a:t>Основные требования</a:t>
            </a:r>
            <a:endParaRPr lang="ru-RU" sz="7200" dirty="0">
              <a:latin typeface="PT_Russia Text"/>
              <a:ea typeface="PT_Russia Text"/>
              <a:cs typeface="PT_Russia Text"/>
            </a:endParaRPr>
          </a:p>
        </p:txBody>
      </p:sp>
      <p:pic>
        <p:nvPicPr>
          <p:cNvPr id="131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3139" y="746366"/>
            <a:ext cx="1460756" cy="861701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34"/>
          <p:cNvSpPr/>
          <p:nvPr/>
        </p:nvSpPr>
        <p:spPr>
          <a:xfrm>
            <a:off x="2746628" y="2123280"/>
            <a:ext cx="6185945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6000"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endParaRPr dirty="0"/>
          </a:p>
        </p:txBody>
      </p:sp>
      <p:sp>
        <p:nvSpPr>
          <p:cNvPr id="8" name="Shape 132"/>
          <p:cNvSpPr/>
          <p:nvPr/>
        </p:nvSpPr>
        <p:spPr>
          <a:xfrm>
            <a:off x="566624" y="3110489"/>
            <a:ext cx="23434688" cy="7443063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/>
            <a:r>
              <a:rPr lang="ru-RU" sz="4800" i="1" u="sng" dirty="0" smtClean="0"/>
              <a:t>Критерии участия в конкурсном отборе:</a:t>
            </a:r>
          </a:p>
          <a:p>
            <a:pPr marL="914400" indent="-914400" algn="l">
              <a:buAutoNum type="arabicParenR"/>
            </a:pPr>
            <a:r>
              <a:rPr lang="ru-RU" sz="4800" dirty="0" smtClean="0"/>
              <a:t>соответствуют </a:t>
            </a:r>
            <a:r>
              <a:rPr lang="ru-RU" sz="4800" dirty="0"/>
              <a:t>определению научно-производственных </a:t>
            </a:r>
            <a:r>
              <a:rPr lang="ru-RU" sz="4800" dirty="0" smtClean="0"/>
              <a:t>центров;</a:t>
            </a:r>
          </a:p>
          <a:p>
            <a:pPr algn="l"/>
            <a:r>
              <a:rPr lang="ru-RU" sz="4800" dirty="0" smtClean="0"/>
              <a:t>2) зарегистрированы на территории Новосибирской области;</a:t>
            </a:r>
          </a:p>
          <a:p>
            <a:pPr algn="l"/>
            <a:r>
              <a:rPr lang="ru-RU" sz="4800" dirty="0" smtClean="0"/>
              <a:t>3</a:t>
            </a:r>
            <a:r>
              <a:rPr lang="ru-RU" sz="4800" dirty="0"/>
              <a:t>) не являются производителями подакцизных товаров.</a:t>
            </a:r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endParaRPr lang="ru-RU" sz="4800" i="1" u="sng" dirty="0" smtClean="0"/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i="1" u="sng" dirty="0" smtClean="0"/>
              <a:t>Требования:</a:t>
            </a:r>
            <a:endParaRPr lang="ru-RU" sz="4800" i="1" u="sng" dirty="0"/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dirty="0" smtClean="0"/>
              <a:t>1) отсутствие задолженности </a:t>
            </a:r>
            <a:r>
              <a:rPr lang="ru-RU" sz="4800" dirty="0"/>
              <a:t>по налогам, сборам и иным обязательным </a:t>
            </a:r>
            <a:r>
              <a:rPr lang="ru-RU" sz="4800" dirty="0" smtClean="0"/>
              <a:t>	платежам;</a:t>
            </a:r>
            <a:endParaRPr lang="ru-RU" sz="4800" dirty="0"/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800" dirty="0" smtClean="0"/>
              <a:t>2) </a:t>
            </a:r>
            <a:r>
              <a:rPr lang="ru-RU" sz="4500" dirty="0">
                <a:sym typeface="PT_Russia Text"/>
              </a:rPr>
              <a:t>не должен находиться в процессе реорганизации, ликвидации, </a:t>
            </a:r>
            <a:r>
              <a:rPr lang="ru-RU" sz="4500" dirty="0" smtClean="0">
                <a:sym typeface="PT_Russia Text"/>
              </a:rPr>
              <a:t>банкротства;</a:t>
            </a:r>
            <a:endParaRPr lang="ru-RU" sz="4500" dirty="0">
              <a:sym typeface="PT_Russia Text"/>
            </a:endParaRPr>
          </a:p>
          <a:p>
            <a:pPr algn="l">
              <a:defRPr sz="4500">
                <a:latin typeface="PT_Russia Text"/>
                <a:ea typeface="PT_Russia Text"/>
                <a:cs typeface="PT_Russia Text"/>
                <a:sym typeface="PT_Russia Text"/>
              </a:defRPr>
            </a:pPr>
            <a:r>
              <a:rPr lang="ru-RU" sz="4500" dirty="0">
                <a:latin typeface="PT_Russia Text"/>
                <a:ea typeface="PT_Russia Text"/>
                <a:cs typeface="PT_Russia Text"/>
              </a:rPr>
              <a:t>3) </a:t>
            </a:r>
            <a:r>
              <a:rPr lang="ru-RU" sz="4500" dirty="0" smtClean="0">
                <a:latin typeface="PT_Russia Text"/>
                <a:ea typeface="PT_Russia Text"/>
                <a:cs typeface="PT_Russia Text"/>
              </a:rPr>
              <a:t>ранее не получал средства из областного бюджета на эти цели.</a:t>
            </a:r>
            <a:endParaRPr lang="ru-RU" sz="4500" dirty="0">
              <a:latin typeface="PT_Russia Text"/>
              <a:ea typeface="PT_Russia Text"/>
              <a:cs typeface="PT_Russia Text"/>
            </a:endParaRPr>
          </a:p>
        </p:txBody>
      </p:sp>
      <p:sp>
        <p:nvSpPr>
          <p:cNvPr id="2" name="Полилиния 1"/>
          <p:cNvSpPr/>
          <p:nvPr/>
        </p:nvSpPr>
        <p:spPr>
          <a:xfrm>
            <a:off x="914400" y="3872753"/>
            <a:ext cx="1410019" cy="2635623"/>
          </a:xfrm>
          <a:custGeom>
            <a:avLst/>
            <a:gdLst>
              <a:gd name="connsiteX0" fmla="*/ 0 w 1410019"/>
              <a:gd name="connsiteY0" fmla="*/ 0 h 2635623"/>
              <a:gd name="connsiteX1" fmla="*/ 0 w 1410019"/>
              <a:gd name="connsiteY1" fmla="*/ 0 h 2635623"/>
              <a:gd name="connsiteX2" fmla="*/ 268941 w 1410019"/>
              <a:gd name="connsiteY2" fmla="*/ 591671 h 2635623"/>
              <a:gd name="connsiteX3" fmla="*/ 430306 w 1410019"/>
              <a:gd name="connsiteY3" fmla="*/ 699247 h 2635623"/>
              <a:gd name="connsiteX4" fmla="*/ 537882 w 1410019"/>
              <a:gd name="connsiteY4" fmla="*/ 860612 h 2635623"/>
              <a:gd name="connsiteX5" fmla="*/ 753035 w 1410019"/>
              <a:gd name="connsiteY5" fmla="*/ 1075765 h 2635623"/>
              <a:gd name="connsiteX6" fmla="*/ 1021976 w 1410019"/>
              <a:gd name="connsiteY6" fmla="*/ 1344706 h 2635623"/>
              <a:gd name="connsiteX7" fmla="*/ 1237129 w 1410019"/>
              <a:gd name="connsiteY7" fmla="*/ 1559859 h 2635623"/>
              <a:gd name="connsiteX8" fmla="*/ 1344706 w 1410019"/>
              <a:gd name="connsiteY8" fmla="*/ 1667435 h 2635623"/>
              <a:gd name="connsiteX9" fmla="*/ 1398494 w 1410019"/>
              <a:gd name="connsiteY9" fmla="*/ 1828800 h 2635623"/>
              <a:gd name="connsiteX10" fmla="*/ 1075765 w 1410019"/>
              <a:gd name="connsiteY10" fmla="*/ 1936376 h 2635623"/>
              <a:gd name="connsiteX11" fmla="*/ 914400 w 1410019"/>
              <a:gd name="connsiteY11" fmla="*/ 2043953 h 2635623"/>
              <a:gd name="connsiteX12" fmla="*/ 753035 w 1410019"/>
              <a:gd name="connsiteY12" fmla="*/ 2097741 h 2635623"/>
              <a:gd name="connsiteX13" fmla="*/ 484094 w 1410019"/>
              <a:gd name="connsiteY13" fmla="*/ 2312894 h 2635623"/>
              <a:gd name="connsiteX14" fmla="*/ 430306 w 1410019"/>
              <a:gd name="connsiteY14" fmla="*/ 2474259 h 2635623"/>
              <a:gd name="connsiteX15" fmla="*/ 215153 w 1410019"/>
              <a:gd name="connsiteY15" fmla="*/ 2635623 h 2635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10019" h="2635623">
                <a:moveTo>
                  <a:pt x="0" y="0"/>
                </a:moveTo>
                <a:lnTo>
                  <a:pt x="0" y="0"/>
                </a:lnTo>
                <a:cubicBezTo>
                  <a:pt x="47176" y="125803"/>
                  <a:pt x="134157" y="456887"/>
                  <a:pt x="268941" y="591671"/>
                </a:cubicBezTo>
                <a:cubicBezTo>
                  <a:pt x="314652" y="637382"/>
                  <a:pt x="376518" y="663388"/>
                  <a:pt x="430306" y="699247"/>
                </a:cubicBezTo>
                <a:cubicBezTo>
                  <a:pt x="466165" y="753035"/>
                  <a:pt x="495811" y="811530"/>
                  <a:pt x="537882" y="860612"/>
                </a:cubicBezTo>
                <a:cubicBezTo>
                  <a:pt x="603888" y="937619"/>
                  <a:pt x="681317" y="1004047"/>
                  <a:pt x="753035" y="1075765"/>
                </a:cubicBezTo>
                <a:lnTo>
                  <a:pt x="1021976" y="1344706"/>
                </a:lnTo>
                <a:lnTo>
                  <a:pt x="1237129" y="1559859"/>
                </a:lnTo>
                <a:lnTo>
                  <a:pt x="1344706" y="1667435"/>
                </a:lnTo>
                <a:cubicBezTo>
                  <a:pt x="1362635" y="1721223"/>
                  <a:pt x="1438585" y="1788709"/>
                  <a:pt x="1398494" y="1828800"/>
                </a:cubicBezTo>
                <a:cubicBezTo>
                  <a:pt x="1318311" y="1908983"/>
                  <a:pt x="1075765" y="1936376"/>
                  <a:pt x="1075765" y="1936376"/>
                </a:cubicBezTo>
                <a:cubicBezTo>
                  <a:pt x="1021977" y="1972235"/>
                  <a:pt x="972221" y="2015043"/>
                  <a:pt x="914400" y="2043953"/>
                </a:cubicBezTo>
                <a:cubicBezTo>
                  <a:pt x="863688" y="2069309"/>
                  <a:pt x="797309" y="2062322"/>
                  <a:pt x="753035" y="2097741"/>
                </a:cubicBezTo>
                <a:cubicBezTo>
                  <a:pt x="405468" y="2375795"/>
                  <a:pt x="889689" y="2177696"/>
                  <a:pt x="484094" y="2312894"/>
                </a:cubicBezTo>
                <a:cubicBezTo>
                  <a:pt x="466165" y="2366682"/>
                  <a:pt x="459477" y="2425641"/>
                  <a:pt x="430306" y="2474259"/>
                </a:cubicBezTo>
                <a:cubicBezTo>
                  <a:pt x="372053" y="2571347"/>
                  <a:pt x="306682" y="2589859"/>
                  <a:pt x="215153" y="2635623"/>
                </a:cubicBezTo>
              </a:path>
            </a:pathLst>
          </a:cu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8672" y="2741157"/>
            <a:ext cx="21890432" cy="8346062"/>
          </a:xfrm>
          <a:prstGeom prst="rect">
            <a:avLst/>
          </a:prstGeom>
          <a:noFill/>
          <a:ln w="12700" cap="flat">
            <a:gradFill>
              <a:gsLst>
                <a:gs pos="13000">
                  <a:schemeClr val="accent1">
                    <a:lumMod val="50000"/>
                  </a:schemeClr>
                </a:gs>
                <a:gs pos="93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77058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U:\Allusers\KEA\Фирстиль\Фон для презентаций\квадраты 16х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603"/>
            <a:ext cx="24378132" cy="1370724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/>
        </p:spPr>
      </p:pic>
      <p:sp>
        <p:nvSpPr>
          <p:cNvPr id="130" name="Shape 130"/>
          <p:cNvSpPr/>
          <p:nvPr/>
        </p:nvSpPr>
        <p:spPr>
          <a:xfrm>
            <a:off x="3623048" y="571922"/>
            <a:ext cx="17641960" cy="12105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lang="ru-RU" sz="7200" dirty="0" smtClean="0">
                <a:latin typeface="PT_Russia Text"/>
                <a:ea typeface="PT_Russia Text"/>
                <a:cs typeface="PT_Russia Text"/>
              </a:rPr>
              <a:t>Необходимые документы</a:t>
            </a:r>
            <a:endParaRPr lang="ru-RU" sz="7200" dirty="0">
              <a:latin typeface="PT_Russia Text"/>
              <a:ea typeface="PT_Russia Text"/>
              <a:cs typeface="PT_Russia Text"/>
            </a:endParaRPr>
          </a:p>
        </p:txBody>
      </p:sp>
      <p:pic>
        <p:nvPicPr>
          <p:cNvPr id="131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3139" y="746366"/>
            <a:ext cx="1460756" cy="861701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34"/>
          <p:cNvSpPr/>
          <p:nvPr/>
        </p:nvSpPr>
        <p:spPr>
          <a:xfrm>
            <a:off x="2746628" y="2123280"/>
            <a:ext cx="6185945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6000"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endParaRPr dirty="0"/>
          </a:p>
        </p:txBody>
      </p:sp>
      <p:sp>
        <p:nvSpPr>
          <p:cNvPr id="8" name="Shape 132"/>
          <p:cNvSpPr/>
          <p:nvPr/>
        </p:nvSpPr>
        <p:spPr>
          <a:xfrm>
            <a:off x="571096" y="2709321"/>
            <a:ext cx="23434688" cy="10443885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/>
            <a:r>
              <a:rPr lang="ru-RU" sz="3200" dirty="0"/>
              <a:t>1. Заявка на участие в конкурсном отборе (по </a:t>
            </a:r>
            <a:r>
              <a:rPr lang="ru-RU" sz="3200" dirty="0" smtClean="0"/>
              <a:t>форме</a:t>
            </a:r>
            <a:r>
              <a:rPr lang="ru-RU" sz="3200" dirty="0"/>
              <a:t>);</a:t>
            </a:r>
          </a:p>
          <a:p>
            <a:pPr algn="just"/>
            <a:r>
              <a:rPr lang="ru-RU" sz="3200" dirty="0"/>
              <a:t>2. </a:t>
            </a:r>
            <a:r>
              <a:rPr lang="ru-RU" sz="3200" dirty="0" smtClean="0"/>
              <a:t>Опись </a:t>
            </a:r>
            <a:r>
              <a:rPr lang="ru-RU" sz="3200" dirty="0"/>
              <a:t>документов (по </a:t>
            </a:r>
            <a:r>
              <a:rPr lang="ru-RU" sz="3200" dirty="0" smtClean="0"/>
              <a:t>форме</a:t>
            </a:r>
            <a:r>
              <a:rPr lang="ru-RU" sz="3200" dirty="0"/>
              <a:t>);</a:t>
            </a:r>
            <a:endParaRPr lang="ru-RU" sz="3200" dirty="0">
              <a:hlinkClick r:id="rId4"/>
            </a:endParaRPr>
          </a:p>
          <a:p>
            <a:pPr algn="just"/>
            <a:r>
              <a:rPr lang="ru-RU" sz="3200" dirty="0"/>
              <a:t>3. </a:t>
            </a:r>
            <a:r>
              <a:rPr lang="ru-RU" sz="3200" dirty="0" smtClean="0"/>
              <a:t>Документы</a:t>
            </a:r>
            <a:r>
              <a:rPr lang="ru-RU" sz="3200" dirty="0"/>
              <a:t>, подтверждающие решение о начале выполнения НИР, ОКР;</a:t>
            </a:r>
          </a:p>
          <a:p>
            <a:pPr algn="just"/>
            <a:r>
              <a:rPr lang="ru-RU" sz="3200" dirty="0"/>
              <a:t>4. </a:t>
            </a:r>
            <a:r>
              <a:rPr lang="ru-RU" sz="3200" dirty="0" smtClean="0"/>
              <a:t>Информационная </a:t>
            </a:r>
            <a:r>
              <a:rPr lang="ru-RU" sz="3200" dirty="0"/>
              <a:t>карта инновационного проекта (по </a:t>
            </a:r>
            <a:r>
              <a:rPr lang="ru-RU" sz="3200" dirty="0" smtClean="0"/>
              <a:t>форме</a:t>
            </a:r>
            <a:r>
              <a:rPr lang="ru-RU" sz="3200" dirty="0"/>
              <a:t>);</a:t>
            </a:r>
          </a:p>
          <a:p>
            <a:pPr algn="just"/>
            <a:r>
              <a:rPr lang="ru-RU" sz="3200" dirty="0"/>
              <a:t>5. С</a:t>
            </a:r>
            <a:r>
              <a:rPr lang="ru-RU" sz="3200" dirty="0" smtClean="0"/>
              <a:t>правка </a:t>
            </a:r>
            <a:r>
              <a:rPr lang="ru-RU" sz="3200" dirty="0"/>
              <a:t>о состоянии расчетов по налогам, сборам, страховым взносам, пеням, штрафам, процентам по состоянию на первое число месяца, в котором подается заявка;</a:t>
            </a:r>
          </a:p>
          <a:p>
            <a:pPr algn="just"/>
            <a:r>
              <a:rPr lang="ru-RU" sz="3200" dirty="0"/>
              <a:t>6. </a:t>
            </a:r>
            <a:r>
              <a:rPr lang="ru-RU" sz="3200" dirty="0" smtClean="0"/>
              <a:t>Информация </a:t>
            </a:r>
            <a:r>
              <a:rPr lang="ru-RU" sz="3200" dirty="0"/>
              <a:t>подтверждающая: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/>
              <a:t>отсутствие просроченной задолженности по возврату в областной бюджет Новосибирской области субсидий, бюджетных инвестиций (по </a:t>
            </a:r>
            <a:r>
              <a:rPr lang="ru-RU" sz="3200" dirty="0" smtClean="0"/>
              <a:t>форме</a:t>
            </a:r>
            <a:r>
              <a:rPr lang="ru-RU" sz="3200" dirty="0"/>
              <a:t>);</a:t>
            </a:r>
            <a:endParaRPr lang="ru-RU" sz="3200" dirty="0">
              <a:hlinkClick r:id="rId5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 smtClean="0"/>
              <a:t>не </a:t>
            </a:r>
            <a:r>
              <a:rPr lang="ru-RU" sz="3200" dirty="0"/>
              <a:t>находится в процессе реорганизации, ликвидации, банкротства и не имеет ограничений на осуществление хозяйственной деятельности;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/>
              <a:t>не является иностранным юридическим лицом, а также российским юридическим лицом, в уставном капитале которого доля участия иностранных юридических лиц, местом регистрации которых являются офшорные зоны, в совокупности превышает 50 процентов;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/>
              <a:t>не получает средства из областного бюджета Новосибирской области в соответствии с иными нормативными правовыми актами Новосибирской области на указанные цели;</a:t>
            </a:r>
            <a:endParaRPr lang="ru-RU" sz="3200" dirty="0">
              <a:hlinkClick r:id="rId6"/>
            </a:endParaRPr>
          </a:p>
          <a:p>
            <a:pPr algn="just"/>
            <a:r>
              <a:rPr lang="ru-RU" sz="3200" dirty="0"/>
              <a:t>7. </a:t>
            </a:r>
            <a:r>
              <a:rPr lang="ru-RU" sz="3200" dirty="0" smtClean="0"/>
              <a:t>Смета </a:t>
            </a:r>
            <a:r>
              <a:rPr lang="ru-RU" sz="3200" dirty="0"/>
              <a:t>затрат по инновационному проекту (по </a:t>
            </a:r>
            <a:r>
              <a:rPr lang="ru-RU" sz="3200" dirty="0" smtClean="0"/>
              <a:t>форме</a:t>
            </a:r>
            <a:r>
              <a:rPr lang="ru-RU" sz="3200" dirty="0"/>
              <a:t>);</a:t>
            </a:r>
          </a:p>
          <a:p>
            <a:pPr algn="just"/>
            <a:r>
              <a:rPr lang="ru-RU" sz="3200" dirty="0"/>
              <a:t>8. </a:t>
            </a:r>
            <a:r>
              <a:rPr lang="ru-RU" sz="3200" dirty="0" smtClean="0"/>
              <a:t>Реестр </a:t>
            </a:r>
            <a:r>
              <a:rPr lang="ru-RU" sz="3200" dirty="0"/>
              <a:t>платежных документов(за период не более 2-х лет) (</a:t>
            </a:r>
            <a:r>
              <a:rPr lang="ru-RU" sz="3200"/>
              <a:t>по </a:t>
            </a:r>
            <a:r>
              <a:rPr lang="ru-RU" sz="3200" smtClean="0"/>
              <a:t>форме</a:t>
            </a:r>
            <a:r>
              <a:rPr lang="ru-RU" sz="3200" dirty="0"/>
              <a:t>);</a:t>
            </a:r>
            <a:endParaRPr lang="ru-RU" sz="3200" dirty="0">
              <a:hlinkClick r:id="rId7"/>
            </a:endParaRPr>
          </a:p>
          <a:p>
            <a:pPr algn="just"/>
            <a:r>
              <a:rPr lang="ru-RU" sz="3200" dirty="0"/>
              <a:t>9. </a:t>
            </a:r>
            <a:r>
              <a:rPr lang="ru-RU" sz="3200" dirty="0" smtClean="0"/>
              <a:t>Перечень </a:t>
            </a:r>
            <a:r>
              <a:rPr lang="ru-RU" sz="3200" dirty="0"/>
              <a:t>документов, подтверждающих проведение </a:t>
            </a:r>
            <a:r>
              <a:rPr lang="ru-RU" sz="3200" dirty="0" smtClean="0"/>
              <a:t>комплекса исследовательских</a:t>
            </a:r>
            <a:r>
              <a:rPr lang="ru-RU" sz="3200" dirty="0"/>
              <a:t>, экспериментальных работ</a:t>
            </a:r>
          </a:p>
          <a:p>
            <a:pPr algn="just"/>
            <a:r>
              <a:rPr lang="ru-RU" sz="3200" dirty="0" smtClean="0"/>
              <a:t>и </a:t>
            </a:r>
            <a:r>
              <a:rPr lang="ru-RU" sz="3200" dirty="0"/>
              <a:t>приобретение специального исследовательского, </a:t>
            </a:r>
            <a:r>
              <a:rPr lang="ru-RU" sz="3200" dirty="0" smtClean="0"/>
              <a:t>опытно-экспериментального оборудования </a:t>
            </a:r>
            <a:r>
              <a:rPr lang="ru-RU" sz="3200" dirty="0"/>
              <a:t>и приборов (по </a:t>
            </a:r>
            <a:r>
              <a:rPr lang="ru-RU" sz="3200" dirty="0" smtClean="0"/>
              <a:t>форме</a:t>
            </a:r>
            <a:r>
              <a:rPr lang="ru-RU" sz="3200" dirty="0"/>
              <a:t>);</a:t>
            </a:r>
          </a:p>
          <a:p>
            <a:pPr algn="just"/>
            <a:r>
              <a:rPr lang="ru-RU" sz="3200" dirty="0"/>
              <a:t>10. </a:t>
            </a:r>
            <a:r>
              <a:rPr lang="ru-RU" sz="3200" dirty="0" smtClean="0"/>
              <a:t>Технические </a:t>
            </a:r>
            <a:r>
              <a:rPr lang="ru-RU" sz="3200" dirty="0"/>
              <a:t>задания или технические требования на выполнение НИР, </a:t>
            </a:r>
            <a:r>
              <a:rPr lang="ru-RU" sz="3200" dirty="0" smtClean="0"/>
              <a:t>ОКР.</a:t>
            </a:r>
            <a:endParaRPr lang="ru-RU" sz="4500" dirty="0">
              <a:latin typeface="PT_Russia Text"/>
              <a:ea typeface="PT_Russia Text"/>
              <a:cs typeface="PT_Russia Text"/>
            </a:endParaRPr>
          </a:p>
        </p:txBody>
      </p:sp>
      <p:sp>
        <p:nvSpPr>
          <p:cNvPr id="2" name="Полилиния 1"/>
          <p:cNvSpPr/>
          <p:nvPr/>
        </p:nvSpPr>
        <p:spPr>
          <a:xfrm>
            <a:off x="914400" y="3872753"/>
            <a:ext cx="1410019" cy="2635623"/>
          </a:xfrm>
          <a:custGeom>
            <a:avLst/>
            <a:gdLst>
              <a:gd name="connsiteX0" fmla="*/ 0 w 1410019"/>
              <a:gd name="connsiteY0" fmla="*/ 0 h 2635623"/>
              <a:gd name="connsiteX1" fmla="*/ 0 w 1410019"/>
              <a:gd name="connsiteY1" fmla="*/ 0 h 2635623"/>
              <a:gd name="connsiteX2" fmla="*/ 268941 w 1410019"/>
              <a:gd name="connsiteY2" fmla="*/ 591671 h 2635623"/>
              <a:gd name="connsiteX3" fmla="*/ 430306 w 1410019"/>
              <a:gd name="connsiteY3" fmla="*/ 699247 h 2635623"/>
              <a:gd name="connsiteX4" fmla="*/ 537882 w 1410019"/>
              <a:gd name="connsiteY4" fmla="*/ 860612 h 2635623"/>
              <a:gd name="connsiteX5" fmla="*/ 753035 w 1410019"/>
              <a:gd name="connsiteY5" fmla="*/ 1075765 h 2635623"/>
              <a:gd name="connsiteX6" fmla="*/ 1021976 w 1410019"/>
              <a:gd name="connsiteY6" fmla="*/ 1344706 h 2635623"/>
              <a:gd name="connsiteX7" fmla="*/ 1237129 w 1410019"/>
              <a:gd name="connsiteY7" fmla="*/ 1559859 h 2635623"/>
              <a:gd name="connsiteX8" fmla="*/ 1344706 w 1410019"/>
              <a:gd name="connsiteY8" fmla="*/ 1667435 h 2635623"/>
              <a:gd name="connsiteX9" fmla="*/ 1398494 w 1410019"/>
              <a:gd name="connsiteY9" fmla="*/ 1828800 h 2635623"/>
              <a:gd name="connsiteX10" fmla="*/ 1075765 w 1410019"/>
              <a:gd name="connsiteY10" fmla="*/ 1936376 h 2635623"/>
              <a:gd name="connsiteX11" fmla="*/ 914400 w 1410019"/>
              <a:gd name="connsiteY11" fmla="*/ 2043953 h 2635623"/>
              <a:gd name="connsiteX12" fmla="*/ 753035 w 1410019"/>
              <a:gd name="connsiteY12" fmla="*/ 2097741 h 2635623"/>
              <a:gd name="connsiteX13" fmla="*/ 484094 w 1410019"/>
              <a:gd name="connsiteY13" fmla="*/ 2312894 h 2635623"/>
              <a:gd name="connsiteX14" fmla="*/ 430306 w 1410019"/>
              <a:gd name="connsiteY14" fmla="*/ 2474259 h 2635623"/>
              <a:gd name="connsiteX15" fmla="*/ 215153 w 1410019"/>
              <a:gd name="connsiteY15" fmla="*/ 2635623 h 2635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10019" h="2635623">
                <a:moveTo>
                  <a:pt x="0" y="0"/>
                </a:moveTo>
                <a:lnTo>
                  <a:pt x="0" y="0"/>
                </a:lnTo>
                <a:cubicBezTo>
                  <a:pt x="47176" y="125803"/>
                  <a:pt x="134157" y="456887"/>
                  <a:pt x="268941" y="591671"/>
                </a:cubicBezTo>
                <a:cubicBezTo>
                  <a:pt x="314652" y="637382"/>
                  <a:pt x="376518" y="663388"/>
                  <a:pt x="430306" y="699247"/>
                </a:cubicBezTo>
                <a:cubicBezTo>
                  <a:pt x="466165" y="753035"/>
                  <a:pt x="495811" y="811530"/>
                  <a:pt x="537882" y="860612"/>
                </a:cubicBezTo>
                <a:cubicBezTo>
                  <a:pt x="603888" y="937619"/>
                  <a:pt x="681317" y="1004047"/>
                  <a:pt x="753035" y="1075765"/>
                </a:cubicBezTo>
                <a:lnTo>
                  <a:pt x="1021976" y="1344706"/>
                </a:lnTo>
                <a:lnTo>
                  <a:pt x="1237129" y="1559859"/>
                </a:lnTo>
                <a:lnTo>
                  <a:pt x="1344706" y="1667435"/>
                </a:lnTo>
                <a:cubicBezTo>
                  <a:pt x="1362635" y="1721223"/>
                  <a:pt x="1438585" y="1788709"/>
                  <a:pt x="1398494" y="1828800"/>
                </a:cubicBezTo>
                <a:cubicBezTo>
                  <a:pt x="1318311" y="1908983"/>
                  <a:pt x="1075765" y="1936376"/>
                  <a:pt x="1075765" y="1936376"/>
                </a:cubicBezTo>
                <a:cubicBezTo>
                  <a:pt x="1021977" y="1972235"/>
                  <a:pt x="972221" y="2015043"/>
                  <a:pt x="914400" y="2043953"/>
                </a:cubicBezTo>
                <a:cubicBezTo>
                  <a:pt x="863688" y="2069309"/>
                  <a:pt x="797309" y="2062322"/>
                  <a:pt x="753035" y="2097741"/>
                </a:cubicBezTo>
                <a:cubicBezTo>
                  <a:pt x="405468" y="2375795"/>
                  <a:pt x="889689" y="2177696"/>
                  <a:pt x="484094" y="2312894"/>
                </a:cubicBezTo>
                <a:cubicBezTo>
                  <a:pt x="466165" y="2366682"/>
                  <a:pt x="459477" y="2425641"/>
                  <a:pt x="430306" y="2474259"/>
                </a:cubicBezTo>
                <a:cubicBezTo>
                  <a:pt x="372053" y="2571347"/>
                  <a:pt x="306682" y="2589859"/>
                  <a:pt x="215153" y="2635623"/>
                </a:cubicBezTo>
              </a:path>
            </a:pathLst>
          </a:cu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8495" y="2636241"/>
            <a:ext cx="23429706" cy="10774487"/>
          </a:xfrm>
          <a:prstGeom prst="rect">
            <a:avLst/>
          </a:prstGeom>
          <a:noFill/>
          <a:ln w="12700" cap="flat">
            <a:gradFill>
              <a:gsLst>
                <a:gs pos="13000">
                  <a:schemeClr val="accent1">
                    <a:lumMod val="50000"/>
                  </a:schemeClr>
                </a:gs>
                <a:gs pos="93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17971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U:\Allusers\KEA\Фирстиль\Фон для презентаций\квадраты 16х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6" y="0"/>
            <a:ext cx="24378132" cy="1370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" name="Shape 120"/>
          <p:cNvSpPr/>
          <p:nvPr/>
        </p:nvSpPr>
        <p:spPr>
          <a:xfrm>
            <a:off x="1606824" y="2251576"/>
            <a:ext cx="2210645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8000"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r>
              <a:rPr lang="ru-RU" dirty="0" smtClean="0"/>
              <a:t>«Меры поддержки научной, </a:t>
            </a:r>
          </a:p>
          <a:p>
            <a:r>
              <a:rPr lang="ru-RU" dirty="0" smtClean="0"/>
              <a:t>научно-технической  и инновационной деятельности». </a:t>
            </a:r>
            <a:endParaRPr dirty="0"/>
          </a:p>
        </p:txBody>
      </p:sp>
      <p:sp>
        <p:nvSpPr>
          <p:cNvPr id="127" name="Shape 127"/>
          <p:cNvSpPr/>
          <p:nvPr/>
        </p:nvSpPr>
        <p:spPr>
          <a:xfrm>
            <a:off x="3727085" y="6687158"/>
            <a:ext cx="4928513" cy="4928513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sp>
        <p:nvSpPr>
          <p:cNvPr id="122" name="Shape 122"/>
          <p:cNvSpPr/>
          <p:nvPr/>
        </p:nvSpPr>
        <p:spPr>
          <a:xfrm>
            <a:off x="9902866" y="7302100"/>
            <a:ext cx="8810104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latin typeface="PT_Russia Text Bold"/>
                <a:ea typeface="PT_Russia Text Bold"/>
                <a:cs typeface="PT_Russia Text Bold"/>
                <a:sym typeface="PT_Russia Text Bold"/>
              </a:defRPr>
            </a:lvl1pPr>
          </a:lstStyle>
          <a:p>
            <a:r>
              <a:rPr lang="ru-RU" dirty="0" smtClean="0"/>
              <a:t>Вадим Витальевич Васильев</a:t>
            </a:r>
            <a:endParaRPr dirty="0"/>
          </a:p>
        </p:txBody>
      </p:sp>
      <p:sp>
        <p:nvSpPr>
          <p:cNvPr id="123" name="Shape 123"/>
          <p:cNvSpPr/>
          <p:nvPr/>
        </p:nvSpPr>
        <p:spPr>
          <a:xfrm>
            <a:off x="9902866" y="9136575"/>
            <a:ext cx="11148095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000">
                <a:latin typeface="PT_Russia Text"/>
                <a:ea typeface="PT_Russia Text"/>
                <a:cs typeface="PT_Russia Text"/>
                <a:sym typeface="PT_Russia Text"/>
              </a:defRPr>
            </a:lvl1pPr>
          </a:lstStyle>
          <a:p>
            <a:r>
              <a:rPr lang="ru-RU" dirty="0" smtClean="0"/>
              <a:t>Заместитель министра</a:t>
            </a:r>
            <a:endParaRPr dirty="0"/>
          </a:p>
        </p:txBody>
      </p:sp>
      <p:pic>
        <p:nvPicPr>
          <p:cNvPr id="124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144335" y="526337"/>
            <a:ext cx="1240051" cy="1358897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Shape 125"/>
          <p:cNvSpPr/>
          <p:nvPr/>
        </p:nvSpPr>
        <p:spPr>
          <a:xfrm>
            <a:off x="9904776" y="10844193"/>
            <a:ext cx="13983983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4000">
                <a:latin typeface="PT_Russia Text"/>
                <a:ea typeface="PT_Russia Text"/>
                <a:cs typeface="PT_Russia Text"/>
                <a:sym typeface="PT_Russia Text"/>
              </a:defRPr>
            </a:lvl1pPr>
          </a:lstStyle>
          <a:p>
            <a:r>
              <a:rPr lang="ru-RU" dirty="0" smtClean="0"/>
              <a:t>(383)238-61-</a:t>
            </a:r>
            <a:r>
              <a:rPr lang="en-US" dirty="0" smtClean="0"/>
              <a:t>88</a:t>
            </a:r>
            <a:r>
              <a:rPr lang="ru-RU" dirty="0" smtClean="0"/>
              <a:t>, </a:t>
            </a:r>
            <a:r>
              <a:rPr lang="en-US" dirty="0" smtClean="0"/>
              <a:t>vvvi@nso.ru</a:t>
            </a:r>
            <a:endParaRPr lang="ru-RU" dirty="0" smtClean="0"/>
          </a:p>
        </p:txBody>
      </p:sp>
      <p:pic>
        <p:nvPicPr>
          <p:cNvPr id="126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52804" y="750363"/>
            <a:ext cx="5046615" cy="870062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15067" y="6428655"/>
            <a:ext cx="5152547" cy="612704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4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2789</TotalTime>
  <Words>560</Words>
  <Application>Microsoft Office PowerPoint</Application>
  <PresentationFormat>Произвольный</PresentationFormat>
  <Paragraphs>56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Helvetica</vt:lpstr>
      <vt:lpstr>Helvetica Light</vt:lpstr>
      <vt:lpstr>Helvetica Neue</vt:lpstr>
      <vt:lpstr>PT_Russia Text</vt:lpstr>
      <vt:lpstr>PT_Russia Text Black</vt:lpstr>
      <vt:lpstr>PT_Russia Text Bold</vt:lpstr>
      <vt:lpstr>Black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Кутолина Дарья Вячеславовна</dc:creator>
  <cp:lastModifiedBy>Васильев Вадим Витальевич</cp:lastModifiedBy>
  <cp:revision>166</cp:revision>
  <cp:lastPrinted>2019-09-12T07:47:06Z</cp:lastPrinted>
  <dcterms:modified xsi:type="dcterms:W3CDTF">2020-03-16T03:05:37Z</dcterms:modified>
</cp:coreProperties>
</file>