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84" r:id="rId2"/>
    <p:sldId id="366" r:id="rId3"/>
    <p:sldId id="367" r:id="rId4"/>
    <p:sldId id="368" r:id="rId5"/>
    <p:sldId id="369" r:id="rId6"/>
    <p:sldId id="370" r:id="rId7"/>
    <p:sldId id="282" r:id="rId8"/>
  </p:sldIdLst>
  <p:sldSz cx="9144000" cy="5143500" type="screen16x9"/>
  <p:notesSz cx="6797675" cy="9874250"/>
  <p:embeddedFontLst>
    <p:embeddedFont>
      <p:font typeface="Raleway" panose="020B0604020202020204" charset="-52"/>
      <p:regular r:id="rId11"/>
      <p:bold r:id="rId12"/>
      <p:italic r:id="rId13"/>
      <p:boldItalic r:id="rId14"/>
    </p:embeddedFont>
    <p:embeddedFont>
      <p:font typeface="Karla" panose="020B060402020202020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E94"/>
    <a:srgbClr val="003D42"/>
    <a:srgbClr val="38761D"/>
    <a:srgbClr val="006600"/>
    <a:srgbClr val="000000"/>
    <a:srgbClr val="254D13"/>
    <a:srgbClr val="004C52"/>
    <a:srgbClr val="50808A"/>
    <a:srgbClr val="76A5AF"/>
    <a:srgbClr val="CB2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2C4698-5793-4877-8DE9-6A1B960A35E5}">
  <a:tblStyle styleId="{712C4698-5793-4877-8DE9-6A1B960A35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4660"/>
  </p:normalViewPr>
  <p:slideViewPr>
    <p:cSldViewPr>
      <p:cViewPr varScale="1">
        <p:scale>
          <a:sx n="167" d="100"/>
          <a:sy n="167" d="100"/>
        </p:scale>
        <p:origin x="43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46086-7F6D-479B-A976-9EA3E37E257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84FE5-0C0C-4460-8AB4-303C3C891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713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622372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00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694cd56_064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709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50F2-8933-42C7-A1FE-F3BE0E9DD0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98382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8E9-3DEC-4E8E-9899-FCEAD54D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C92A-A73F-41E9-9C79-EA56BE1F7DA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DA9-AF5E-40B7-BA5C-03731AB79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0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599642"/>
            <a:ext cx="16598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191930"/>
            <a:ext cx="514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+mn-lt"/>
              </a:rPr>
              <a:t>Наукоград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Кольцово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Зам. главы администрации</a:t>
            </a:r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Селиванова Марина Александровна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0" y="291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679419"/>
            <a:ext cx="7164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научной, научно-технической и инновационной деятельности</a:t>
            </a:r>
            <a:endParaRPr lang="ru-RU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2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159482"/>
            <a:ext cx="7370700" cy="8574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молодых ученых и специалистов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Кольцово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899592" y="1419622"/>
            <a:ext cx="7370700" cy="3327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Премии </a:t>
            </a:r>
            <a:r>
              <a:rPr lang="ru-RU" dirty="0">
                <a:cs typeface="Times New Roman" pitchFamily="18" charset="0"/>
              </a:rPr>
              <a:t>имени академика Л.С. </a:t>
            </a:r>
            <a:r>
              <a:rPr lang="ru-RU" dirty="0" err="1">
                <a:cs typeface="Times New Roman" pitchFamily="18" charset="0"/>
              </a:rPr>
              <a:t>Сандахчиева</a:t>
            </a:r>
            <a:r>
              <a:rPr lang="ru-RU" dirty="0">
                <a:cs typeface="Times New Roman" pitchFamily="18" charset="0"/>
              </a:rPr>
              <a:t>  молодым ученым </a:t>
            </a:r>
            <a:r>
              <a:rPr lang="ru-RU" dirty="0" err="1">
                <a:cs typeface="Times New Roman" pitchFamily="18" charset="0"/>
              </a:rPr>
              <a:t>наукограда</a:t>
            </a:r>
            <a:r>
              <a:rPr lang="ru-RU" dirty="0">
                <a:cs typeface="Times New Roman" pitchFamily="18" charset="0"/>
              </a:rPr>
              <a:t>  </a:t>
            </a:r>
            <a:r>
              <a:rPr lang="ru-RU" dirty="0" smtClean="0">
                <a:cs typeface="Times New Roman" pitchFamily="18" charset="0"/>
              </a:rPr>
              <a:t>Кольцово;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Именные </a:t>
            </a:r>
            <a:r>
              <a:rPr lang="ru-RU" dirty="0">
                <a:cs typeface="Times New Roman" pitchFamily="18" charset="0"/>
              </a:rPr>
              <a:t>стипендии  молодым  ученым </a:t>
            </a:r>
            <a:r>
              <a:rPr lang="ru-RU" dirty="0" err="1">
                <a:cs typeface="Times New Roman" pitchFamily="18" charset="0"/>
              </a:rPr>
              <a:t>наукограда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Кольцово;</a:t>
            </a:r>
            <a:endParaRPr lang="ru-RU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Обеспечение </a:t>
            </a:r>
            <a:r>
              <a:rPr lang="ru-RU" dirty="0"/>
              <a:t>служебным жильем высококвалифицированных специалистов </a:t>
            </a:r>
            <a:r>
              <a:rPr lang="ru-RU" dirty="0" smtClean="0"/>
              <a:t>(</a:t>
            </a:r>
            <a:r>
              <a:rPr lang="ru-RU" dirty="0" err="1"/>
              <a:t>найм</a:t>
            </a:r>
            <a:r>
              <a:rPr lang="ru-RU" dirty="0"/>
              <a:t> или приобретение квартир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endParaRPr lang="ru-RU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70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439" y="123478"/>
            <a:ext cx="7370700" cy="857400"/>
          </a:xfrm>
        </p:spPr>
        <p:txBody>
          <a:bodyPr>
            <a:normAutofit fontScale="90000"/>
          </a:bodyPr>
          <a:lstStyle/>
          <a:p>
            <a:r>
              <a:rPr lang="ru-RU" sz="23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</a:t>
            </a:r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академика Л.С. </a:t>
            </a:r>
            <a:r>
              <a:rPr lang="ru-RU" sz="23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Сандахчиева</a:t>
            </a:r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молодым ученым </a:t>
            </a:r>
            <a:r>
              <a:rPr lang="ru-RU" sz="23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Кольцово 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07504" y="1167594"/>
            <a:ext cx="7370700" cy="3327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предоставления: материальная поддержка молодых ученых, стимулирование результативной инновационной и научной деятельности,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направлениям научной, научно-технической и инновационной деятельности, утвержденным Указом Президента Российской Федерации от 17.01.2003 № 45 «О присвоении статуса </a:t>
            </a:r>
            <a:r>
              <a:rPr lang="ru-RU" sz="32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рабочему поселку Кольцово Новосибирской области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32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работники, сотрудники предприятий научно-производственного комплекса </a:t>
            </a:r>
            <a:r>
              <a:rPr lang="ru-RU" sz="32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Кольцово, как индивидуально, так и в составе авторского коллектива молодых 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ученых:</a:t>
            </a:r>
            <a:endParaRPr lang="ru-RU" sz="32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защитившие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представившие к защите диссертации на соискание ученой степени доктора наук в возрасте до 45 лет (включительно) на момент подачи заявки, получившие значительные научные результаты фундаментального и прикладного характера, которые представлены в виде монографий, диссертаций, циклов статей, а также в виде завершенных и внедренных на предприятиях Новосибирской области 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защитившие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представившие к защите диссертации на соискание ученой степени кандидата наук в возрасте до 35 лет (включительно) на момент подачи заявки, получившие значительные научные результаты фундаментального и прикладного характера, которые представлены в виде монографий, диссертаций, циклов статей, а также в виде завершенных и внедренных на предприятиях Новосибирской области разработок.</a:t>
            </a:r>
          </a:p>
          <a:p>
            <a:pPr marL="0" indent="0">
              <a:buNone/>
            </a:pPr>
            <a:endParaRPr lang="ru-RU" sz="32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предоставления: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 рублей (7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премий ежегодно)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получения поддержки (участия в конкурсе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ru-RU" sz="32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Соискателе (фамилия, имя, отчество, число, месяц и год рождения, домашний адрес, служебный и домашний телефоны, факс, </a:t>
            </a:r>
            <a:r>
              <a:rPr lang="en-US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 занимаемая 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 год присуждения, ученое звание и год 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присвоения;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представленной на Конкурс 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справка-аннотация работы (цикла работ) объемом не более двух страниц </a:t>
            </a:r>
            <a:endParaRPr lang="ru-RU" sz="32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отдельно выделить практическую значимость результатов для Новосибирской области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авторском </a:t>
            </a: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вкладе;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(монография, автореферат диссертации, копии публикаций, патентов и пр.).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250" y="3195990"/>
            <a:ext cx="2807451" cy="19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159482"/>
            <a:ext cx="7370700" cy="857400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стипендии  молодым  ученым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Кольцово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719572" y="1347614"/>
            <a:ext cx="7370700" cy="33273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предоставления: материальная поддержка молодых ученых, стимулирование результативной инновационной и научной деятельности, тематика которой соответствует направлениям научной, научно-технической и инновационной деятельности, утвержденным Указом Президента Российской Федерации от 17.01.2003 № 45 «О присвоении статуса </a:t>
            </a:r>
            <a:r>
              <a:rPr lang="ru-RU" sz="21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рабочему поселку Кольцово Новосибирской области»</a:t>
            </a:r>
          </a:p>
          <a:p>
            <a:pPr marL="0" indent="0">
              <a:buNone/>
            </a:pP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участников: 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Претендентами на стипендию могут быть граждане Российской Федерации, обучающиеся в аспирантуре ФБУН ГНЦ ВБ «Вектор» по очной форме 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</a:p>
          <a:p>
            <a:pPr marL="0" indent="0">
              <a:buNone/>
            </a:pP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предоставления: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7000 рублей в месяц (24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ежегодно)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получения поддержки (участия в конкурсе):</a:t>
            </a:r>
          </a:p>
          <a:p>
            <a:pPr lvl="0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соискателе (фамилия, имя, отчество, число, месяц и год рождения, домашний адрес, служебный и домашний телефоны, факс, </a:t>
            </a:r>
            <a:r>
              <a:rPr lang="en-US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0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и окончания обучения,</a:t>
            </a:r>
          </a:p>
          <a:p>
            <a:pPr lvl="0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диссертационной работы с указанием научного руководителя, 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аннотация 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 (не более 250 слов), 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на год (не более 2 страниц), </a:t>
            </a:r>
          </a:p>
          <a:p>
            <a:pPr lvl="0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публикаций (статьи, патенты, тезисы, регламенты или ТУ),</a:t>
            </a:r>
          </a:p>
          <a:p>
            <a:pPr lvl="0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участии в конференциях-конкурсах молодых ученых и студентов (с указанием названия работы, полного названия конференции, места и даты ее проведения, а также занятого места),</a:t>
            </a:r>
          </a:p>
          <a:p>
            <a:pPr lvl="0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участии в иных конференциях (с указанием названия работы, полного названия конференции, места и даты ее проведения, а также формы участия - устный доклад, стендовое сообщение или заочное участие в виде направления тезисов),</a:t>
            </a:r>
          </a:p>
          <a:p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руководителя аспиранта</a:t>
            </a:r>
            <a:r>
              <a:rPr lang="ru-RU" sz="217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86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7780" y="195486"/>
            <a:ext cx="8460940" cy="857400"/>
          </a:xfrm>
        </p:spPr>
        <p:txBody>
          <a:bodyPr>
            <a:normAutofit fontScale="90000"/>
          </a:bodyPr>
          <a:lstStyle/>
          <a:p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служебным жильем высококвалифицированных специалистов </a:t>
            </a:r>
            <a:r>
              <a:rPr lang="ru-RU" sz="23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приобретение квартир)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23528" y="1095586"/>
            <a:ext cx="8712968" cy="332730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предоставления: закрепление и привлечение высококвалифицированных специалистов для компаний научно-производственного комплекса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сфер (образование, культура, спорт)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высококвалифицированные специалисты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предоставления: однокомнатная квартира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получения поддержки (участия в конкурсе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предоставлении служебного жилого помещения (с указанием всех членов семьи, которые будут включены в договор найма);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работодателя, с которым заявитель состоит в трудовых отношениях, о предоставлении служебного жилого помещения;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 и членов его семьи (копии);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и подтверждающий полномочия представителя заявителя (в случае если с заявлением обращается представитель заявителя);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 из домовой книги или иного документа по месту жительства заявителя и членов его семьи;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государственной регистрации актов гражданского состояния (в случае изменения фамилии, имени, отчества, мечта и даты рождения заявителя и (или) членов его семьи, смерти членов семьи заявителя);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 из Единого государственного реестра прав на недвижимое имущество и сделок с ним;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трудовой книжки заявителя, заверенной надлежащим образом.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29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303498"/>
            <a:ext cx="7370700" cy="857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87524" y="1383618"/>
            <a:ext cx="8100900" cy="3327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Все вышеперечисленные меры поддержки позволят: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сформировать конкурентоспособный </a:t>
            </a:r>
            <a:r>
              <a:rPr lang="ru-RU" dirty="0"/>
              <a:t>кадровый состав </a:t>
            </a:r>
            <a:r>
              <a:rPr lang="ru-RU" dirty="0" smtClean="0"/>
              <a:t>компаний научно-производственного комплекса </a:t>
            </a:r>
            <a:r>
              <a:rPr lang="ru-RU" dirty="0" err="1" smtClean="0"/>
              <a:t>наукограда</a:t>
            </a:r>
            <a:r>
              <a:rPr lang="ru-RU" dirty="0" smtClean="0"/>
              <a:t> и других сфер путем </a:t>
            </a:r>
            <a:r>
              <a:rPr lang="ru-RU" dirty="0"/>
              <a:t>привлечения ведущих ученых, исследователей, преподавателей, менеджеров и управленцев, в том числе зарубежных,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повысить качество </a:t>
            </a:r>
            <a:r>
              <a:rPr lang="ru-RU" dirty="0"/>
              <a:t>образовательной, научно-исследовательской, организационно-управленческой и иных видов деятельности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Численность </a:t>
            </a:r>
            <a:r>
              <a:rPr lang="ru-RU" dirty="0" smtClean="0"/>
              <a:t>молодых ученых</a:t>
            </a:r>
            <a:r>
              <a:rPr lang="ru-RU" dirty="0"/>
              <a:t>, работающих в </a:t>
            </a:r>
            <a:r>
              <a:rPr lang="ru-RU" dirty="0" smtClean="0"/>
              <a:t>организациях </a:t>
            </a:r>
            <a:r>
              <a:rPr lang="ru-RU" dirty="0" err="1" smtClean="0"/>
              <a:t>наукограда</a:t>
            </a:r>
            <a:r>
              <a:rPr lang="ru-RU" dirty="0" smtClean="0"/>
              <a:t> Кольцово, и </a:t>
            </a:r>
            <a:r>
              <a:rPr lang="ru-RU" dirty="0"/>
              <a:t>имеющих статьи в научных </a:t>
            </a:r>
            <a:r>
              <a:rPr lang="ru-RU" dirty="0" smtClean="0"/>
              <a:t>изданиях, </a:t>
            </a:r>
            <a:r>
              <a:rPr lang="ru-RU" dirty="0"/>
              <a:t>индексируемых в международных базах данных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59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52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735546"/>
            <a:ext cx="6327386" cy="848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r>
              <a:rPr lang="ru-RU" sz="3600" dirty="0">
                <a:latin typeface="+mj-lt"/>
              </a:rPr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61660"/>
            <a:ext cx="1452366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527634"/>
            <a:ext cx="5739759" cy="20187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16089</TotalTime>
  <Words>907</Words>
  <Application>Microsoft Office PowerPoint</Application>
  <PresentationFormat>Экран (16:9)</PresentationFormat>
  <Paragraphs>74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Wingdings</vt:lpstr>
      <vt:lpstr>Raleway</vt:lpstr>
      <vt:lpstr>Karla</vt:lpstr>
      <vt:lpstr>Times New Roman</vt:lpstr>
      <vt:lpstr>Cambria</vt:lpstr>
      <vt:lpstr>Escalus template</vt:lpstr>
      <vt:lpstr>Презентация PowerPoint</vt:lpstr>
      <vt:lpstr>Меры поддержки молодых ученых и специалистов в наукограде Кольцово</vt:lpstr>
      <vt:lpstr>Премии имени академика Л.С. Сандахчиева  молодым ученым наукограда  Кольцово  </vt:lpstr>
      <vt:lpstr>Именные стипендии  молодым  ученым наукограда Кольцово</vt:lpstr>
      <vt:lpstr>Обеспечение служебным жильем высококвалифицированных специалистов (найм или приобретение квартир) </vt:lpstr>
      <vt:lpstr>Меры поддержки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Somebody</dc:creator>
  <cp:lastModifiedBy>Селиванова</cp:lastModifiedBy>
  <cp:revision>259</cp:revision>
  <cp:lastPrinted>2020-02-26T07:58:20Z</cp:lastPrinted>
  <dcterms:modified xsi:type="dcterms:W3CDTF">2020-03-16T10:22:32Z</dcterms:modified>
</cp:coreProperties>
</file>