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9" r:id="rId2"/>
    <p:sldId id="256" r:id="rId3"/>
    <p:sldId id="264" r:id="rId4"/>
    <p:sldId id="268" r:id="rId5"/>
    <p:sldId id="266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2A7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8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C35EC-5B5D-4640-81C9-5EBE9FA28380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FD7D3-B58E-40A3-A893-C31F2C007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528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8E079-AA79-478F-8D18-C400174ADDE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6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1154720"/>
            <a:ext cx="12192000" cy="40321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3177" y="2128344"/>
            <a:ext cx="11294251" cy="3010178"/>
          </a:xfrm>
        </p:spPr>
        <p:txBody>
          <a:bodyPr anchor="b"/>
          <a:lstStyle>
            <a:lvl1pPr algn="l">
              <a:defRPr sz="6000" b="1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177" y="5400186"/>
            <a:ext cx="11294251" cy="1059625"/>
          </a:xfrm>
        </p:spPr>
        <p:txBody>
          <a:bodyPr>
            <a:normAutofit/>
          </a:bodyPr>
          <a:lstStyle>
            <a:lvl1pPr marL="0" indent="0" algn="l">
              <a:buNone/>
              <a:defRPr sz="2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17359" y="500063"/>
            <a:ext cx="1424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+mn-lt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+mn-lt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7" y="500063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150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84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11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451924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Равнобедренный треугольник 8"/>
          <p:cNvSpPr/>
          <p:nvPr userDrawn="1"/>
        </p:nvSpPr>
        <p:spPr>
          <a:xfrm>
            <a:off x="1805152" y="0"/>
            <a:ext cx="5415455" cy="6858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65" y="1487652"/>
            <a:ext cx="3251185" cy="1944523"/>
          </a:xfrm>
        </p:spPr>
        <p:txBody>
          <a:bodyPr>
            <a:normAutofit/>
          </a:bodyPr>
          <a:lstStyle>
            <a:lvl1pPr>
              <a:defRPr sz="2800" b="1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7992" y="365125"/>
            <a:ext cx="7370379" cy="581183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17359" y="500063"/>
            <a:ext cx="1424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7" y="500063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22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1979447"/>
            <a:ext cx="12192000" cy="25354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443177" y="1979447"/>
            <a:ext cx="11294251" cy="2535403"/>
          </a:xfrm>
        </p:spPr>
        <p:txBody>
          <a:bodyPr anchor="ctr"/>
          <a:lstStyle>
            <a:lvl1pPr algn="ctr">
              <a:defRPr sz="6000" b="1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177" y="4867276"/>
            <a:ext cx="11294251" cy="1592536"/>
          </a:xfr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17359" y="500063"/>
            <a:ext cx="1424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+mn-lt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+mn-lt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14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7" y="500063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04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6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14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6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67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194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37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00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1" Type="http://schemas.openxmlformats.org/officeDocument/2006/relationships/image" Target="../media/image13.jpeg"/><Relationship Id="rId5" Type="http://schemas.openxmlformats.org/officeDocument/2006/relationships/image" Target="../media/image1.png"/><Relationship Id="rId10" Type="http://schemas.microsoft.com/office/2007/relationships/hdphoto" Target="../media/hdphoto5.wdp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nauka@nso.ru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nsk@festivalnauki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solidFill>
            <a:srgbClr val="C3D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472" y="960096"/>
            <a:ext cx="11530584" cy="25694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500" b="1" dirty="0"/>
              <a:t>Пункт повестки № </a:t>
            </a:r>
            <a:r>
              <a:rPr lang="ru-RU" sz="3500" b="1" dirty="0" smtClean="0"/>
              <a:t>4</a:t>
            </a:r>
            <a:endParaRPr lang="en-US" sz="3500" b="1" dirty="0"/>
          </a:p>
          <a:p>
            <a:pPr marL="0" indent="0" algn="ctr">
              <a:buNone/>
            </a:pPr>
            <a:r>
              <a:rPr lang="ru-RU" dirty="0"/>
              <a:t>«Региональные и городские мероприятия по популяризации научно-технической и инновационной деятельности и повышения престижа работы исследователя, </a:t>
            </a:r>
            <a:r>
              <a:rPr lang="ru-RU" dirty="0" err="1"/>
              <a:t>инноватора</a:t>
            </a:r>
            <a:r>
              <a:rPr lang="ru-RU" dirty="0"/>
              <a:t> в глазах молодежи и абитуриентов: инициативы, меры поддержки, информационная платформа»</a:t>
            </a:r>
            <a:endParaRPr lang="ru-RU" sz="32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9" y="6365677"/>
            <a:ext cx="320783" cy="390286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 bwMode="black">
          <a:xfrm>
            <a:off x="678461" y="6419206"/>
            <a:ext cx="3523487" cy="283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/>
              <a:t>Правительство Новосибирской области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289964" y="4766378"/>
            <a:ext cx="5588092" cy="1177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2400" b="1" dirty="0" smtClean="0"/>
              <a:t>Васильев А.В.</a:t>
            </a:r>
            <a:endParaRPr lang="ru-RU" sz="2400" b="1" dirty="0"/>
          </a:p>
          <a:p>
            <a:pPr marL="0" indent="0" algn="r">
              <a:lnSpc>
                <a:spcPct val="100000"/>
              </a:lnSpc>
              <a:buNone/>
            </a:pPr>
            <a:r>
              <a:rPr lang="ru-RU" sz="1800" dirty="0" smtClean="0"/>
              <a:t>Министр науки и инновационной политики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1800" dirty="0" smtClean="0"/>
              <a:t>Новосибирской области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7722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3.googleusercontent.com/HeF_tJf8XCoZ_vGgVF5AQKwWldSiNDUya5ymerZtifb3q9PGmfqywyUa1QqhJJVrR-gYJcgPzDd8Hfb4I02r5AAFOsxqdUR3cN-sTMxIZ0G91nc6T9jewKTLMs_we3zT4tr6Qrb4a4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b="7640"/>
          <a:stretch/>
        </p:blipFill>
        <p:spPr bwMode="auto">
          <a:xfrm>
            <a:off x="-5698" y="0"/>
            <a:ext cx="12192000" cy="522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5698" y="5702300"/>
            <a:ext cx="12192000" cy="11556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479" y="5788527"/>
            <a:ext cx="11327645" cy="10694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НОВОСИБИРСКАЯ </a:t>
            </a: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ОБЛАСТЬ –</a:t>
            </a:r>
            <a:b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центральная 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сибирская </a:t>
            </a: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площадка Всероссийского 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фестиваля науки</a:t>
            </a:r>
          </a:p>
        </p:txBody>
      </p:sp>
    </p:spTree>
    <p:extLst>
      <p:ext uri="{BB962C8B-B14F-4D97-AF65-F5344CB8AC3E}">
        <p14:creationId xmlns:p14="http://schemas.microsoft.com/office/powerpoint/2010/main" val="32151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6" t="160" r="19326"/>
          <a:stretch/>
        </p:blipFill>
        <p:spPr>
          <a:xfrm>
            <a:off x="0" y="-10160"/>
            <a:ext cx="4524375" cy="6868160"/>
          </a:xfrm>
        </p:spPr>
      </p:pic>
      <p:sp>
        <p:nvSpPr>
          <p:cNvPr id="6" name="Равнобедренный треугольник 5"/>
          <p:cNvSpPr/>
          <p:nvPr/>
        </p:nvSpPr>
        <p:spPr>
          <a:xfrm>
            <a:off x="1806736" y="3175"/>
            <a:ext cx="5415455" cy="6858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65" y="1487652"/>
            <a:ext cx="3432160" cy="1944523"/>
          </a:xfrm>
        </p:spPr>
        <p:txBody>
          <a:bodyPr>
            <a:normAutofit/>
          </a:bodyPr>
          <a:lstStyle/>
          <a:p>
            <a:r>
              <a:rPr lang="ru-RU" sz="3000" dirty="0"/>
              <a:t>НОВОСИБИРСКАЯ</a:t>
            </a:r>
            <a:br>
              <a:rPr lang="ru-RU" sz="3000" dirty="0"/>
            </a:br>
            <a:r>
              <a:rPr lang="ru-RU" sz="3000" dirty="0"/>
              <a:t>ОБЛАСТЬ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359" y="500063"/>
            <a:ext cx="1424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7" y="500063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753233" y="77539"/>
            <a:ext cx="7824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Новосибирская область </a:t>
            </a:r>
            <a:r>
              <a:rPr lang="ru-RU" sz="2400" dirty="0"/>
              <a:t>– крупнейший </a:t>
            </a:r>
            <a:r>
              <a:rPr lang="ru-RU" sz="2400" dirty="0" smtClean="0"/>
              <a:t>нестоличный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научно-образовательный и инновационный центр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76578" y="4520173"/>
            <a:ext cx="862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История фестивалей </a:t>
            </a:r>
            <a:r>
              <a:rPr lang="en-US" sz="2400" b="1" dirty="0"/>
              <a:t>NAUKA 0+ </a:t>
            </a:r>
            <a:r>
              <a:rPr lang="ru-RU" sz="2400" b="1" dirty="0"/>
              <a:t>в Новосибирской области</a:t>
            </a:r>
            <a:endParaRPr lang="ru-RU" sz="2400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15" y="55186"/>
            <a:ext cx="1242774" cy="79485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051606" y="4991210"/>
            <a:ext cx="8620192" cy="1643061"/>
            <a:chOff x="2918256" y="5047249"/>
            <a:chExt cx="8620192" cy="1643061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918256" y="5047249"/>
              <a:ext cx="8620192" cy="1643061"/>
              <a:chOff x="3143181" y="3797464"/>
              <a:chExt cx="8620192" cy="1192144"/>
            </a:xfrm>
          </p:grpSpPr>
          <p:graphicFrame>
            <p:nvGraphicFramePr>
              <p:cNvPr id="9" name="Google Shape;69;p15"/>
              <p:cNvGraphicFramePr/>
              <p:nvPr>
                <p:extLst>
                  <p:ext uri="{D42A27DB-BD31-4B8C-83A1-F6EECF244321}">
                    <p14:modId xmlns:p14="http://schemas.microsoft.com/office/powerpoint/2010/main" val="3592885137"/>
                  </p:ext>
                </p:extLst>
              </p:nvPr>
            </p:nvGraphicFramePr>
            <p:xfrm>
              <a:off x="3143181" y="3797464"/>
              <a:ext cx="8620192" cy="1192144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538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10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11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12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13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3842460112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11688022"/>
                        </a:ext>
                      </a:extLst>
                    </a:gridCol>
                  </a:tblGrid>
                  <a:tr h="743618">
                    <a:tc gridSpan="3"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600" b="1" dirty="0">
                              <a:latin typeface="+mn-lt"/>
                              <a:ea typeface="Roboto"/>
                              <a:cs typeface="Roboto"/>
                              <a:sym typeface="Roboto"/>
                            </a:rPr>
                            <a:t>I Фестиваль науки в России</a:t>
                          </a:r>
                          <a:endParaRPr sz="16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600" b="1" dirty="0">
                              <a:latin typeface="+mn-lt"/>
                              <a:ea typeface="Roboto"/>
                              <a:cs typeface="Roboto"/>
                              <a:sym typeface="Roboto"/>
                            </a:rPr>
                            <a:t>I фестиваль науки </a:t>
                          </a:r>
                          <a:br>
                            <a:rPr lang="ru" sz="1600" b="1" dirty="0">
                              <a:latin typeface="+mn-lt"/>
                              <a:ea typeface="Roboto"/>
                              <a:cs typeface="Roboto"/>
                              <a:sym typeface="Roboto"/>
                            </a:rPr>
                          </a:br>
                          <a:r>
                            <a:rPr lang="ru" sz="1600" b="1" dirty="0">
                              <a:latin typeface="+mn-lt"/>
                              <a:ea typeface="Roboto"/>
                              <a:cs typeface="Roboto"/>
                              <a:sym typeface="Roboto"/>
                            </a:rPr>
                            <a:t>в НСО</a:t>
                          </a:r>
                          <a:endParaRPr sz="16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6"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-RU" sz="1600" b="1" dirty="0">
                              <a:latin typeface="+mn-lt"/>
                              <a:ea typeface="Roboto"/>
                              <a:cs typeface="Roboto"/>
                              <a:sym typeface="Roboto"/>
                            </a:rPr>
                            <a:t>НСО</a:t>
                          </a:r>
                          <a:r>
                            <a:rPr lang="ru-RU" sz="1600" b="1" baseline="0" dirty="0">
                              <a:latin typeface="+mn-lt"/>
                              <a:ea typeface="Roboto"/>
                              <a:cs typeface="Roboto"/>
                              <a:sym typeface="Roboto"/>
                            </a:rPr>
                            <a:t> – центральная региональная площадка</a:t>
                          </a:r>
                          <a:endParaRPr lang="ru-RU" sz="16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3434"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solidFill>
                              <a:srgbClr val="999999"/>
                            </a:solidFill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solidFill>
                              <a:srgbClr val="999999"/>
                            </a:solidFill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 dirty="0">
                            <a:solidFill>
                              <a:srgbClr val="999999"/>
                            </a:solidFill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 algn="ctr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 algn="ctr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9641"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2006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999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2007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999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2008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999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2009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999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2010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999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2011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0876B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2012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E9E9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2013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E9E9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kern="1200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2014</a:t>
                          </a:r>
                          <a:endParaRPr sz="1300" b="1" kern="1200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2015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2016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2017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2018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2019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 algn="ctr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-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2020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 algn="ctr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 algn="ctr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-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Symbol" panose="05050102010706020507" pitchFamily="18" charset="2"/>
                            </a:rPr>
                            <a:t>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 algn="ctr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cxnSp>
            <p:nvCxnSpPr>
              <p:cNvPr id="5" name="Прямая соединительная линия 4"/>
              <p:cNvCxnSpPr/>
              <p:nvPr/>
            </p:nvCxnSpPr>
            <p:spPr>
              <a:xfrm>
                <a:off x="3423584" y="4291903"/>
                <a:ext cx="0" cy="25519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6105928" y="4376949"/>
                <a:ext cx="0" cy="18963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9269600" y="4291903"/>
                <a:ext cx="1066837" cy="25519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Прямая соединительная линия 24"/>
            <p:cNvCxnSpPr/>
            <p:nvPr/>
          </p:nvCxnSpPr>
          <p:spPr>
            <a:xfrm flipH="1">
              <a:off x="7547457" y="5728706"/>
              <a:ext cx="1065600" cy="35242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Группа 50"/>
          <p:cNvGrpSpPr/>
          <p:nvPr/>
        </p:nvGrpSpPr>
        <p:grpSpPr>
          <a:xfrm>
            <a:off x="3216113" y="1014032"/>
            <a:ext cx="8721318" cy="3344400"/>
            <a:chOff x="3361672" y="1572252"/>
            <a:chExt cx="8721318" cy="3344400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220" t="1037" r="21568" b="16369"/>
            <a:stretch/>
          </p:blipFill>
          <p:spPr>
            <a:xfrm>
              <a:off x="6724123" y="1572252"/>
              <a:ext cx="5358867" cy="3344400"/>
            </a:xfrm>
            <a:prstGeom prst="parallelogram">
              <a:avLst>
                <a:gd name="adj" fmla="val 38668"/>
              </a:avLst>
            </a:prstGeom>
          </p:spPr>
        </p:pic>
        <p:pic>
          <p:nvPicPr>
            <p:cNvPr id="53" name="Picture 2" descr="Картинки по запросу новосибирский технопарк"/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34" b="1075"/>
            <a:stretch/>
          </p:blipFill>
          <p:spPr bwMode="auto">
            <a:xfrm>
              <a:off x="3361672" y="1572804"/>
              <a:ext cx="4464694" cy="3343296"/>
            </a:xfrm>
            <a:prstGeom prst="parallelogram">
              <a:avLst>
                <a:gd name="adj" fmla="val 4007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Прямоугольник 53"/>
            <p:cNvSpPr/>
            <p:nvPr/>
          </p:nvSpPr>
          <p:spPr>
            <a:xfrm>
              <a:off x="9227558" y="1940596"/>
              <a:ext cx="2263761" cy="13542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/>
                <a:t>&gt; </a:t>
              </a:r>
              <a:r>
                <a:rPr lang="ru-RU" sz="4000" b="1" dirty="0" smtClean="0"/>
                <a:t>20 </a:t>
              </a:r>
              <a:r>
                <a:rPr lang="ru-RU" sz="4000" b="1" dirty="0"/>
                <a:t>000</a:t>
              </a:r>
            </a:p>
            <a:p>
              <a:r>
                <a:rPr lang="ru-RU" sz="2100" b="1" dirty="0"/>
                <a:t>занятых в </a:t>
              </a:r>
              <a:endParaRPr lang="ru-RU" sz="2100" b="1" dirty="0" smtClean="0"/>
            </a:p>
            <a:p>
              <a:r>
                <a:rPr lang="ru-RU" sz="2100" b="1" dirty="0" smtClean="0"/>
                <a:t>сфере </a:t>
              </a:r>
              <a:r>
                <a:rPr lang="ru-RU" sz="2100" b="1" dirty="0"/>
                <a:t>инноваций</a:t>
              </a: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7931508" y="3435942"/>
              <a:ext cx="805029" cy="10310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/>
                <a:t>22</a:t>
              </a:r>
              <a:r>
                <a:rPr lang="ru-RU" sz="3500" b="1" dirty="0"/>
                <a:t> </a:t>
              </a:r>
            </a:p>
            <a:p>
              <a:r>
                <a:rPr lang="ru-RU" sz="2100" b="1" dirty="0" smtClean="0"/>
                <a:t>вуза</a:t>
              </a:r>
              <a:endParaRPr lang="ru-RU" sz="2100" b="1" dirty="0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5973624" y="3478281"/>
              <a:ext cx="1967199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b="1" dirty="0"/>
                <a:t>40</a:t>
              </a:r>
              <a:r>
                <a:rPr lang="ru-RU" sz="3500" b="1" dirty="0"/>
                <a:t> </a:t>
              </a:r>
              <a:r>
                <a:rPr lang="ru-RU" sz="2100" b="1" dirty="0" smtClean="0"/>
                <a:t>отраслевых </a:t>
              </a:r>
            </a:p>
            <a:p>
              <a:r>
                <a:rPr lang="ru-RU" sz="2100" b="1" dirty="0" smtClean="0"/>
                <a:t>институтов</a:t>
              </a:r>
              <a:endParaRPr lang="ru-RU" sz="2100" b="1" dirty="0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6682025" y="1948496"/>
              <a:ext cx="2228495" cy="10310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/>
                <a:t>&gt;</a:t>
              </a:r>
              <a:r>
                <a:rPr lang="ru-RU" sz="4000" b="1" dirty="0"/>
                <a:t> 100 000</a:t>
              </a:r>
            </a:p>
            <a:p>
              <a:r>
                <a:rPr lang="ru-RU" sz="2100" b="1" dirty="0"/>
                <a:t>студентов</a:t>
              </a: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4464987" y="1970785"/>
              <a:ext cx="2057999" cy="10310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/>
                <a:t>21 700</a:t>
              </a:r>
            </a:p>
            <a:p>
              <a:r>
                <a:rPr lang="ru-RU" sz="2100" b="1" dirty="0"/>
                <a:t>исследователей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993501" y="3478282"/>
              <a:ext cx="1380506" cy="13542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/>
                <a:t>32</a:t>
              </a:r>
              <a:r>
                <a:rPr lang="ru-RU" sz="3900" b="1" dirty="0"/>
                <a:t> </a:t>
              </a:r>
            </a:p>
            <a:p>
              <a:r>
                <a:rPr lang="ru-RU" sz="2100" b="1" dirty="0" smtClean="0"/>
                <a:t>института </a:t>
              </a:r>
            </a:p>
            <a:p>
              <a:r>
                <a:rPr lang="ru-RU" sz="2100" b="1" dirty="0" smtClean="0"/>
                <a:t>СО </a:t>
              </a:r>
              <a:r>
                <a:rPr lang="ru-RU" sz="2100" b="1" dirty="0"/>
                <a:t>РАН</a:t>
              </a: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9341477" y="2887635"/>
            <a:ext cx="1520737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/>
              <a:t>4</a:t>
            </a:r>
            <a:r>
              <a:rPr lang="ru-RU" sz="3500" b="1" dirty="0" smtClean="0"/>
              <a:t> </a:t>
            </a:r>
            <a:endParaRPr lang="ru-RU" sz="3500" b="1" dirty="0"/>
          </a:p>
          <a:p>
            <a:r>
              <a:rPr lang="ru-RU" sz="2100" b="1" dirty="0" smtClean="0"/>
              <a:t>технопарка</a:t>
            </a:r>
            <a:endParaRPr lang="ru-RU" sz="2100" b="1" dirty="0"/>
          </a:p>
        </p:txBody>
      </p:sp>
    </p:spTree>
    <p:extLst>
      <p:ext uri="{BB962C8B-B14F-4D97-AF65-F5344CB8AC3E}">
        <p14:creationId xmlns:p14="http://schemas.microsoft.com/office/powerpoint/2010/main" val="35555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00;p17"/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4054" y="1800987"/>
            <a:ext cx="3470080" cy="256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lh4.googleusercontent.com/9dywuGLozkJhx2430RQ8eEcXSrNGC1LVNAZv9Afz5fpTjXYDe1xzXOVSOAnyZBeALYv7IQamgMpAHMCnhBwrvOQBJm-ZPSj3Vh5pzp5rRj1fSa3CKAyHBR53MT_CgvBKa2YwUrz94g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t="-233" r="28611" b="15710"/>
          <a:stretch/>
        </p:blipFill>
        <p:spPr bwMode="auto">
          <a:xfrm>
            <a:off x="1" y="-9525"/>
            <a:ext cx="4524374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ЦЕНТРАЛЬНАЯ</a:t>
            </a:r>
            <a:br>
              <a:rPr lang="ru-RU" sz="3000" dirty="0"/>
            </a:br>
            <a:r>
              <a:rPr lang="ru-RU" sz="3000" dirty="0"/>
              <a:t>ПЛОЩАДКА</a:t>
            </a:r>
            <a:br>
              <a:rPr lang="ru-RU" sz="3000" dirty="0"/>
            </a:br>
            <a:r>
              <a:rPr lang="ru-RU" sz="3000" dirty="0"/>
              <a:t>ФЕСТИВАЛЯ</a:t>
            </a:r>
            <a:br>
              <a:rPr lang="ru-RU" sz="3000" dirty="0"/>
            </a:br>
            <a:r>
              <a:rPr lang="ru-RU" sz="3000" dirty="0"/>
              <a:t>2019</a:t>
            </a: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1791088" y="-9525"/>
            <a:ext cx="5415455" cy="6858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359" y="500063"/>
            <a:ext cx="1424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7" y="500063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353129" y="626736"/>
            <a:ext cx="1423788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 smtClean="0"/>
              <a:t>48</a:t>
            </a:r>
            <a:r>
              <a:rPr lang="en-US" sz="3500" b="1" dirty="0" smtClean="0"/>
              <a:t> </a:t>
            </a:r>
            <a:r>
              <a:rPr lang="ru-RU" sz="3500" b="1" dirty="0" smtClean="0"/>
              <a:t>726</a:t>
            </a:r>
            <a:endParaRPr lang="ru-RU" sz="3500" b="1" dirty="0"/>
          </a:p>
          <a:p>
            <a:r>
              <a:rPr lang="ru-RU" dirty="0"/>
              <a:t>участников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150593" y="1518806"/>
            <a:ext cx="57911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b="1" dirty="0"/>
              <a:t>279 мероприятий</a:t>
            </a:r>
          </a:p>
        </p:txBody>
      </p:sp>
      <p:sp>
        <p:nvSpPr>
          <p:cNvPr id="232" name="Прямоугольник 231">
            <a:extLst>
              <a:ext uri="{FF2B5EF4-FFF2-40B4-BE49-F238E27FC236}">
                <a16:creationId xmlns:a16="http://schemas.microsoft.com/office/drawing/2014/main" id="{B7B61D9E-1C86-A146-980A-EAA54C273C84}"/>
              </a:ext>
            </a:extLst>
          </p:cNvPr>
          <p:cNvSpPr/>
          <p:nvPr/>
        </p:nvSpPr>
        <p:spPr>
          <a:xfrm>
            <a:off x="6264079" y="610865"/>
            <a:ext cx="1936299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/>
              <a:t>30</a:t>
            </a:r>
            <a:endParaRPr lang="ru-RU" sz="3500" b="1" dirty="0"/>
          </a:p>
          <a:p>
            <a:r>
              <a:rPr lang="ru-RU" dirty="0"/>
              <a:t>муниципалитетов</a:t>
            </a:r>
          </a:p>
        </p:txBody>
      </p:sp>
      <p:sp>
        <p:nvSpPr>
          <p:cNvPr id="233" name="Прямоугольник 232">
            <a:extLst>
              <a:ext uri="{FF2B5EF4-FFF2-40B4-BE49-F238E27FC236}">
                <a16:creationId xmlns:a16="http://schemas.microsoft.com/office/drawing/2014/main" id="{893A7254-B8E5-A24F-A4F9-600C9520170B}"/>
              </a:ext>
            </a:extLst>
          </p:cNvPr>
          <p:cNvSpPr/>
          <p:nvPr/>
        </p:nvSpPr>
        <p:spPr>
          <a:xfrm>
            <a:off x="8689958" y="648326"/>
            <a:ext cx="1182696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/>
              <a:t>77</a:t>
            </a:r>
          </a:p>
          <a:p>
            <a:r>
              <a:rPr lang="ru-RU" dirty="0"/>
              <a:t>площадок</a:t>
            </a:r>
          </a:p>
        </p:txBody>
      </p:sp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CEDA93A5-02DA-2746-9B00-2FC578DD239C}"/>
              </a:ext>
            </a:extLst>
          </p:cNvPr>
          <p:cNvSpPr/>
          <p:nvPr/>
        </p:nvSpPr>
        <p:spPr>
          <a:xfrm>
            <a:off x="10328876" y="653618"/>
            <a:ext cx="1450269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/>
              <a:t>85</a:t>
            </a:r>
          </a:p>
          <a:p>
            <a:r>
              <a:rPr lang="ru-RU" dirty="0"/>
              <a:t>организаций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867608" y="6303723"/>
            <a:ext cx="4784089" cy="523220"/>
            <a:chOff x="2226326" y="6850844"/>
            <a:chExt cx="4784089" cy="523220"/>
          </a:xfrm>
        </p:grpSpPr>
        <p:pic>
          <p:nvPicPr>
            <p:cNvPr id="4099" name="Рисунок 4098">
              <a:extLst>
                <a:ext uri="{FF2B5EF4-FFF2-40B4-BE49-F238E27FC236}">
                  <a16:creationId xmlns:a16="http://schemas.microsoft.com/office/drawing/2014/main" id="{97A4E324-5F0C-6546-AEEF-A6E77F5B0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226326" y="6976614"/>
              <a:ext cx="924267" cy="327174"/>
            </a:xfrm>
            <a:prstGeom prst="rect">
              <a:avLst/>
            </a:prstGeom>
          </p:spPr>
        </p:pic>
        <p:sp>
          <p:nvSpPr>
            <p:cNvPr id="237" name="Прямоугольник 236">
              <a:extLst>
                <a:ext uri="{FF2B5EF4-FFF2-40B4-BE49-F238E27FC236}">
                  <a16:creationId xmlns:a16="http://schemas.microsoft.com/office/drawing/2014/main" id="{94CAB292-8A51-BC48-9B68-5836222F7E7B}"/>
                </a:ext>
              </a:extLst>
            </p:cNvPr>
            <p:cNvSpPr/>
            <p:nvPr/>
          </p:nvSpPr>
          <p:spPr>
            <a:xfrm>
              <a:off x="3162337" y="6850844"/>
              <a:ext cx="38480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/>
                <a:t>Новосибирский </a:t>
              </a:r>
              <a:r>
                <a:rPr lang="ru-RU" sz="1400" b="1" dirty="0"/>
                <a:t>государственный университет </a:t>
              </a:r>
              <a:r>
                <a:rPr lang="ru-RU" sz="1400" b="1" dirty="0" smtClean="0"/>
                <a:t>экономики </a:t>
              </a:r>
              <a:r>
                <a:rPr lang="ru-RU" sz="1400" b="1" dirty="0"/>
                <a:t>и управления </a:t>
              </a:r>
            </a:p>
          </p:txBody>
        </p:sp>
      </p:grpSp>
      <p:sp>
        <p:nvSpPr>
          <p:cNvPr id="119" name="Прямоугольник 118"/>
          <p:cNvSpPr/>
          <p:nvPr/>
        </p:nvSpPr>
        <p:spPr>
          <a:xfrm>
            <a:off x="4814161" y="48984"/>
            <a:ext cx="69649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 smtClean="0"/>
              <a:t>11 – 20 октября 2019 года</a:t>
            </a:r>
            <a:endParaRPr lang="ru-RU" sz="38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058816" y="2277741"/>
            <a:ext cx="2880000" cy="2001459"/>
            <a:chOff x="8008399" y="2782709"/>
            <a:chExt cx="2880000" cy="2001459"/>
          </a:xfrm>
        </p:grpSpPr>
        <p:pic>
          <p:nvPicPr>
            <p:cNvPr id="114" name="Google Shape;77;p15"/>
            <p:cNvPicPr preferRelativeResize="0">
              <a:picLocks noChangeAspect="1"/>
            </p:cNvPicPr>
            <p:nvPr/>
          </p:nvPicPr>
          <p:blipFill>
            <a:blip r:embed="rId7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8399" y="2782709"/>
              <a:ext cx="2880000" cy="2001459"/>
            </a:xfrm>
            <a:prstGeom prst="parallelogram">
              <a:avLst>
                <a:gd name="adj" fmla="val 38581"/>
              </a:avLst>
            </a:prstGeom>
            <a:noFill/>
            <a:ln>
              <a:noFill/>
            </a:ln>
          </p:spPr>
        </p:pic>
        <p:sp>
          <p:nvSpPr>
            <p:cNvPr id="240" name="Прямоугольник 239">
              <a:extLst>
                <a:ext uri="{FF2B5EF4-FFF2-40B4-BE49-F238E27FC236}">
                  <a16:creationId xmlns:a16="http://schemas.microsoft.com/office/drawing/2014/main" id="{7A866BEF-A3E3-BE4E-8247-ABF2A3E9EAF7}"/>
                </a:ext>
              </a:extLst>
            </p:cNvPr>
            <p:cNvSpPr/>
            <p:nvPr/>
          </p:nvSpPr>
          <p:spPr>
            <a:xfrm>
              <a:off x="8229850" y="3740527"/>
              <a:ext cx="9434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b="1" dirty="0" smtClean="0"/>
                <a:t>133</a:t>
              </a:r>
              <a:endParaRPr lang="ru-RU" sz="3600" b="1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270869" y="2273718"/>
            <a:ext cx="3203402" cy="2005482"/>
            <a:chOff x="5204544" y="2579397"/>
            <a:chExt cx="3099619" cy="2005482"/>
          </a:xfrm>
        </p:grpSpPr>
        <p:pic>
          <p:nvPicPr>
            <p:cNvPr id="116" name="Google Shape;78;p15"/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8432" t="58432"/>
            <a:stretch/>
          </p:blipFill>
          <p:spPr>
            <a:xfrm>
              <a:off x="5204544" y="2579397"/>
              <a:ext cx="3099619" cy="2005482"/>
            </a:xfrm>
            <a:prstGeom prst="parallelogram">
              <a:avLst>
                <a:gd name="adj" fmla="val 40140"/>
              </a:avLst>
            </a:prstGeom>
            <a:noFill/>
            <a:ln>
              <a:noFill/>
            </a:ln>
          </p:spPr>
        </p:pic>
        <p:sp>
          <p:nvSpPr>
            <p:cNvPr id="242" name="Прямоугольник 241">
              <a:extLst>
                <a:ext uri="{FF2B5EF4-FFF2-40B4-BE49-F238E27FC236}">
                  <a16:creationId xmlns:a16="http://schemas.microsoft.com/office/drawing/2014/main" id="{B902FC90-865B-7A45-B833-1202546AAE7C}"/>
                </a:ext>
              </a:extLst>
            </p:cNvPr>
            <p:cNvSpPr/>
            <p:nvPr/>
          </p:nvSpPr>
          <p:spPr>
            <a:xfrm>
              <a:off x="5484942" y="3541237"/>
              <a:ext cx="6315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b="1" dirty="0" smtClean="0"/>
                <a:t>33</a:t>
              </a:r>
              <a:endParaRPr lang="ru-RU" sz="3600" b="1" dirty="0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50" y="4360282"/>
            <a:ext cx="3157041" cy="1869994"/>
          </a:xfrm>
          <a:prstGeom prst="parallelogram">
            <a:avLst>
              <a:gd name="adj" fmla="val 40214"/>
            </a:avLst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79" y="4340495"/>
            <a:ext cx="2880000" cy="1920000"/>
          </a:xfrm>
          <a:prstGeom prst="parallelogram">
            <a:avLst>
              <a:gd name="adj" fmla="val 40875"/>
            </a:avLst>
          </a:prstGeom>
        </p:spPr>
      </p:pic>
      <p:sp>
        <p:nvSpPr>
          <p:cNvPr id="241" name="Прямоугольник 240">
            <a:extLst>
              <a:ext uri="{FF2B5EF4-FFF2-40B4-BE49-F238E27FC236}">
                <a16:creationId xmlns:a16="http://schemas.microsoft.com/office/drawing/2014/main" id="{40E64724-651B-4C48-B199-6702B6C21EBD}"/>
              </a:ext>
            </a:extLst>
          </p:cNvPr>
          <p:cNvSpPr/>
          <p:nvPr/>
        </p:nvSpPr>
        <p:spPr>
          <a:xfrm>
            <a:off x="2525996" y="5183360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30</a:t>
            </a:r>
            <a:endParaRPr lang="ru-RU" sz="3600" b="1" dirty="0"/>
          </a:p>
        </p:txBody>
      </p:sp>
      <p:sp>
        <p:nvSpPr>
          <p:cNvPr id="239" name="Прямоугольник 238">
            <a:extLst>
              <a:ext uri="{FF2B5EF4-FFF2-40B4-BE49-F238E27FC236}">
                <a16:creationId xmlns:a16="http://schemas.microsoft.com/office/drawing/2014/main" id="{9A6E1BFC-49D0-DC45-8A78-5244FE5BF5E7}"/>
              </a:ext>
            </a:extLst>
          </p:cNvPr>
          <p:cNvSpPr/>
          <p:nvPr/>
        </p:nvSpPr>
        <p:spPr>
          <a:xfrm>
            <a:off x="4737284" y="5163146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83</a:t>
            </a:r>
            <a:endParaRPr lang="ru-RU" sz="3600" b="1" dirty="0"/>
          </a:p>
        </p:txBody>
      </p:sp>
      <p:sp>
        <p:nvSpPr>
          <p:cNvPr id="121" name="Прямоугольник 120"/>
          <p:cNvSpPr/>
          <p:nvPr/>
        </p:nvSpPr>
        <p:spPr>
          <a:xfrm>
            <a:off x="1972166" y="6325450"/>
            <a:ext cx="936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оператор фестиваля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75819" y="5599054"/>
            <a:ext cx="2519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Roboto"/>
                <a:cs typeface="Roboto"/>
                <a:sym typeface="Roboto"/>
              </a:rPr>
              <a:t>выставки, экскурсии, </a:t>
            </a:r>
          </a:p>
          <a:p>
            <a:r>
              <a:rPr lang="ru-RU" dirty="0">
                <a:ea typeface="Roboto"/>
                <a:cs typeface="Roboto"/>
                <a:sym typeface="Roboto"/>
              </a:rPr>
              <a:t>дней открытых дверей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345388" y="5644844"/>
            <a:ext cx="1646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Roboto"/>
                <a:cs typeface="Roboto"/>
                <a:sym typeface="Roboto"/>
              </a:rPr>
              <a:t>конференций </a:t>
            </a:r>
          </a:p>
          <a:p>
            <a:r>
              <a:rPr lang="ru-RU" dirty="0">
                <a:ea typeface="Roboto"/>
                <a:cs typeface="Roboto"/>
                <a:sym typeface="Roboto"/>
              </a:rPr>
              <a:t>и олимпиад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54048" y="3651668"/>
            <a:ext cx="1660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Roboto"/>
                <a:cs typeface="Roboto"/>
                <a:sym typeface="Roboto"/>
              </a:rPr>
              <a:t>лекции и мастер-класса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80203" y="3674528"/>
            <a:ext cx="1400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a typeface="Roboto"/>
                <a:cs typeface="Roboto"/>
                <a:sym typeface="Roboto"/>
              </a:rPr>
              <a:t>научных </a:t>
            </a:r>
            <a:r>
              <a:rPr lang="ru-RU" dirty="0">
                <a:sym typeface="Roboto"/>
              </a:rPr>
              <a:t>игр и шоу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855193" y="6202144"/>
            <a:ext cx="3901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выездные мероприятия </a:t>
            </a:r>
            <a:endParaRPr lang="ru-RU" b="1" dirty="0" smtClean="0"/>
          </a:p>
          <a:p>
            <a:pPr algn="ctr"/>
            <a:r>
              <a:rPr lang="ru-RU" b="1" dirty="0" smtClean="0"/>
              <a:t>в </a:t>
            </a:r>
            <a:r>
              <a:rPr lang="ru-RU" b="1" dirty="0"/>
              <a:t>муниципалитетах области</a:t>
            </a:r>
          </a:p>
        </p:txBody>
      </p:sp>
      <p:pic>
        <p:nvPicPr>
          <p:cNvPr id="129" name="Google Shape;105;p17"/>
          <p:cNvPicPr preferRelativeResize="0"/>
          <p:nvPr/>
        </p:nvPicPr>
        <p:blipFill>
          <a:blip r:embed="rId13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55574" y="4368209"/>
            <a:ext cx="2848343" cy="1821641"/>
          </a:xfrm>
          <a:prstGeom prst="parallelogram">
            <a:avLst>
              <a:gd name="adj" fmla="val 40408"/>
            </a:avLst>
          </a:prstGeom>
          <a:noFill/>
          <a:ln>
            <a:noFill/>
          </a:ln>
        </p:spPr>
      </p:pic>
      <p:sp>
        <p:nvSpPr>
          <p:cNvPr id="127" name="Прямоугольник 126"/>
          <p:cNvSpPr/>
          <p:nvPr/>
        </p:nvSpPr>
        <p:spPr>
          <a:xfrm>
            <a:off x="7878479" y="4535163"/>
            <a:ext cx="132613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 smtClean="0"/>
              <a:t>5</a:t>
            </a:r>
            <a:r>
              <a:rPr lang="en-US" sz="3500" b="1" dirty="0" smtClean="0"/>
              <a:t> </a:t>
            </a:r>
            <a:r>
              <a:rPr lang="ru-RU" sz="3500" b="1" dirty="0" smtClean="0"/>
              <a:t>200</a:t>
            </a:r>
            <a:endParaRPr lang="ru-RU" sz="3500" b="1" dirty="0"/>
          </a:p>
          <a:p>
            <a:r>
              <a:rPr lang="ru-RU" dirty="0"/>
              <a:t>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352126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8" t="1746" r="27215" b="11132"/>
          <a:stretch/>
        </p:blipFill>
        <p:spPr>
          <a:xfrm>
            <a:off x="-19050" y="-9525"/>
            <a:ext cx="4524375" cy="68675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54" y="1098351"/>
            <a:ext cx="3401384" cy="2424390"/>
          </a:xfrm>
        </p:spPr>
        <p:txBody>
          <a:bodyPr>
            <a:normAutofit/>
          </a:bodyPr>
          <a:lstStyle/>
          <a:p>
            <a:r>
              <a:rPr lang="ru-RU" sz="3000" dirty="0"/>
              <a:t>ЦЕНТРАЛЬНАЯ</a:t>
            </a:r>
            <a:br>
              <a:rPr lang="ru-RU" sz="3000" dirty="0"/>
            </a:br>
            <a:r>
              <a:rPr lang="ru-RU" sz="3000" dirty="0"/>
              <a:t>СИБИРСКАЯ</a:t>
            </a:r>
            <a:br>
              <a:rPr lang="ru-RU" sz="3000" dirty="0"/>
            </a:br>
            <a:r>
              <a:rPr lang="ru-RU" sz="3000" dirty="0"/>
              <a:t>ПЛОЩАДКА</a:t>
            </a:r>
            <a:br>
              <a:rPr lang="ru-RU" sz="3000" dirty="0"/>
            </a:br>
            <a:r>
              <a:rPr lang="ru-RU" sz="3000" dirty="0"/>
              <a:t>ФЕСТИВАЛЯ </a:t>
            </a:r>
            <a:br>
              <a:rPr lang="ru-RU" sz="3000" dirty="0"/>
            </a:br>
            <a:r>
              <a:rPr lang="ru-RU" sz="3000" dirty="0"/>
              <a:t>202</a:t>
            </a:r>
            <a:r>
              <a:rPr lang="en-US" sz="3000" dirty="0"/>
              <a:t>0</a:t>
            </a:r>
            <a:endParaRPr lang="ru-RU" sz="3000" dirty="0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805152" y="0"/>
            <a:ext cx="5415455" cy="6858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88" y="92944"/>
            <a:ext cx="1424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7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75" y="116764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54" y="222009"/>
            <a:ext cx="702339" cy="702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86" y="1265444"/>
            <a:ext cx="691980" cy="6919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06536" y="84476"/>
            <a:ext cx="688367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Тема фестиваля: «Физика будущего»</a:t>
            </a:r>
          </a:p>
          <a:p>
            <a:r>
              <a:rPr lang="ru-RU" sz="2200" b="1" dirty="0" smtClean="0"/>
              <a:t>Даты: ноябрь </a:t>
            </a:r>
            <a:r>
              <a:rPr lang="ru-RU" sz="2200" b="1" dirty="0"/>
              <a:t>2020</a:t>
            </a:r>
          </a:p>
          <a:p>
            <a:r>
              <a:rPr lang="ru-RU" dirty="0" smtClean="0"/>
              <a:t>(19 </a:t>
            </a:r>
            <a:r>
              <a:rPr lang="ru-RU" dirty="0"/>
              <a:t>ноября – 120 лет </a:t>
            </a:r>
            <a:r>
              <a:rPr lang="ru-RU" dirty="0" smtClean="0"/>
              <a:t>со дня рождения </a:t>
            </a:r>
            <a:r>
              <a:rPr lang="ru-RU" dirty="0" smtClean="0"/>
              <a:t>академика М.А. Лаврентьева)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532268" y="1219350"/>
            <a:ext cx="655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300</a:t>
            </a:r>
            <a:r>
              <a:rPr lang="ru-RU" dirty="0" smtClean="0"/>
              <a:t> мероприятий, </a:t>
            </a:r>
            <a:r>
              <a:rPr lang="ru-RU" b="1" dirty="0" smtClean="0"/>
              <a:t>более</a:t>
            </a:r>
            <a:r>
              <a:rPr lang="en-US" b="1" dirty="0" smtClean="0"/>
              <a:t> </a:t>
            </a:r>
            <a:r>
              <a:rPr lang="en-US" b="1" dirty="0"/>
              <a:t>50 000 </a:t>
            </a:r>
            <a:r>
              <a:rPr lang="ru-RU" dirty="0"/>
              <a:t>участников</a:t>
            </a:r>
          </a:p>
          <a:p>
            <a:r>
              <a:rPr lang="ru-RU" dirty="0" smtClean="0"/>
              <a:t>выезды во все муниципалитеты </a:t>
            </a:r>
            <a:r>
              <a:rPr lang="ru-RU" dirty="0"/>
              <a:t>области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74792" y="1818177"/>
            <a:ext cx="8247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Ключевые площадки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F7CDAA3-B64E-754D-B620-EED5D4044E46}"/>
              </a:ext>
            </a:extLst>
          </p:cNvPr>
          <p:cNvCxnSpPr>
            <a:cxnSpLocks/>
          </p:cNvCxnSpPr>
          <p:nvPr/>
        </p:nvCxnSpPr>
        <p:spPr>
          <a:xfrm flipH="1">
            <a:off x="4661686" y="2161786"/>
            <a:ext cx="3011262" cy="25972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2EE03BC-EF1B-C64A-823D-3F3E904C75F7}"/>
              </a:ext>
            </a:extLst>
          </p:cNvPr>
          <p:cNvCxnSpPr>
            <a:cxnSpLocks/>
          </p:cNvCxnSpPr>
          <p:nvPr/>
        </p:nvCxnSpPr>
        <p:spPr>
          <a:xfrm>
            <a:off x="7672948" y="2161786"/>
            <a:ext cx="0" cy="21248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8D492DB-1797-344D-BF82-534F51AE14B9}"/>
              </a:ext>
            </a:extLst>
          </p:cNvPr>
          <p:cNvCxnSpPr>
            <a:cxnSpLocks/>
          </p:cNvCxnSpPr>
          <p:nvPr/>
        </p:nvCxnSpPr>
        <p:spPr>
          <a:xfrm>
            <a:off x="7672948" y="2161786"/>
            <a:ext cx="2933200" cy="28971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8826322-4F71-6245-920D-0D9F16AC99D8}"/>
              </a:ext>
            </a:extLst>
          </p:cNvPr>
          <p:cNvSpPr txBox="1"/>
          <p:nvPr/>
        </p:nvSpPr>
        <p:spPr>
          <a:xfrm>
            <a:off x="3659632" y="2367085"/>
            <a:ext cx="2938380" cy="172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Аудитория:</a:t>
            </a:r>
          </a:p>
          <a:p>
            <a:pPr>
              <a:lnSpc>
                <a:spcPct val="90000"/>
              </a:lnSpc>
            </a:pPr>
            <a:r>
              <a:rPr lang="ru-RU" dirty="0"/>
              <a:t>дети, школьники</a:t>
            </a:r>
          </a:p>
          <a:p>
            <a:pPr>
              <a:lnSpc>
                <a:spcPct val="90000"/>
              </a:lnSpc>
            </a:pPr>
            <a:endParaRPr lang="ru-RU" sz="1000" dirty="0"/>
          </a:p>
          <a:p>
            <a:pPr>
              <a:lnSpc>
                <a:spcPct val="90000"/>
              </a:lnSpc>
            </a:pPr>
            <a:r>
              <a:rPr lang="ru-RU" dirty="0"/>
              <a:t>Мероприятия:</a:t>
            </a:r>
          </a:p>
          <a:p>
            <a:pPr lvl="0">
              <a:lnSpc>
                <a:spcPct val="90000"/>
              </a:lnSpc>
              <a:defRPr/>
            </a:pPr>
            <a:r>
              <a:rPr lang="ru-RU" dirty="0"/>
              <a:t>выставка,</a:t>
            </a:r>
          </a:p>
          <a:p>
            <a:pPr lvl="0">
              <a:lnSpc>
                <a:spcPct val="90000"/>
              </a:lnSpc>
              <a:defRPr/>
            </a:pPr>
            <a:r>
              <a:rPr lang="ru-RU" dirty="0"/>
              <a:t>мастер-классы,</a:t>
            </a:r>
          </a:p>
          <a:p>
            <a:pPr>
              <a:lnSpc>
                <a:spcPct val="90000"/>
              </a:lnSpc>
            </a:pPr>
            <a:r>
              <a:rPr lang="ru-RU" dirty="0"/>
              <a:t>интерактивные шоу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67AF44-47C1-114E-BDAD-49E7B2760488}"/>
              </a:ext>
            </a:extLst>
          </p:cNvPr>
          <p:cNvSpPr txBox="1"/>
          <p:nvPr/>
        </p:nvSpPr>
        <p:spPr>
          <a:xfrm>
            <a:off x="6708505" y="2346457"/>
            <a:ext cx="2938380" cy="172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Аудитория:</a:t>
            </a:r>
          </a:p>
          <a:p>
            <a:pPr>
              <a:lnSpc>
                <a:spcPct val="90000"/>
              </a:lnSpc>
            </a:pPr>
            <a:r>
              <a:rPr lang="ru-RU" dirty="0"/>
              <a:t>абитуриенты, студенты</a:t>
            </a:r>
          </a:p>
          <a:p>
            <a:pPr>
              <a:lnSpc>
                <a:spcPct val="90000"/>
              </a:lnSpc>
            </a:pPr>
            <a:endParaRPr lang="ru-RU" sz="1000" dirty="0"/>
          </a:p>
          <a:p>
            <a:pPr>
              <a:lnSpc>
                <a:spcPct val="90000"/>
              </a:lnSpc>
            </a:pPr>
            <a:r>
              <a:rPr lang="ru-RU" dirty="0"/>
              <a:t>Мероприятия:</a:t>
            </a:r>
          </a:p>
          <a:p>
            <a:pPr>
              <a:lnSpc>
                <a:spcPct val="90000"/>
              </a:lnSpc>
            </a:pPr>
            <a:r>
              <a:rPr lang="ru-RU" dirty="0"/>
              <a:t>лекции,</a:t>
            </a:r>
          </a:p>
          <a:p>
            <a:pPr>
              <a:lnSpc>
                <a:spcPct val="90000"/>
              </a:lnSpc>
            </a:pPr>
            <a:r>
              <a:rPr lang="ru-RU" dirty="0"/>
              <a:t>мастер-классы,</a:t>
            </a:r>
          </a:p>
          <a:p>
            <a:pPr>
              <a:lnSpc>
                <a:spcPct val="90000"/>
              </a:lnSpc>
            </a:pPr>
            <a:r>
              <a:rPr lang="ru-RU" dirty="0"/>
              <a:t>конференции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E72406-1B74-6D44-8243-8AA6D5AAABCF}"/>
              </a:ext>
            </a:extLst>
          </p:cNvPr>
          <p:cNvSpPr txBox="1"/>
          <p:nvPr/>
        </p:nvSpPr>
        <p:spPr>
          <a:xfrm>
            <a:off x="9929203" y="2374275"/>
            <a:ext cx="2938380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Аудитория: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молодые ученые, </a:t>
            </a:r>
            <a:r>
              <a:rPr lang="ru-RU" dirty="0"/>
              <a:t>специалисты</a:t>
            </a:r>
          </a:p>
          <a:p>
            <a:pPr>
              <a:lnSpc>
                <a:spcPct val="90000"/>
              </a:lnSpc>
            </a:pPr>
            <a:endParaRPr lang="ru-RU" sz="1000" dirty="0"/>
          </a:p>
          <a:p>
            <a:pPr>
              <a:lnSpc>
                <a:spcPct val="90000"/>
              </a:lnSpc>
            </a:pPr>
            <a:r>
              <a:rPr lang="ru-RU" dirty="0"/>
              <a:t>Мероприятия:</a:t>
            </a:r>
          </a:p>
          <a:p>
            <a:pPr>
              <a:lnSpc>
                <a:spcPct val="90000"/>
              </a:lnSpc>
            </a:pPr>
            <a:r>
              <a:rPr lang="ru-RU" dirty="0"/>
              <a:t>лекции,</a:t>
            </a:r>
          </a:p>
          <a:p>
            <a:pPr>
              <a:lnSpc>
                <a:spcPct val="90000"/>
              </a:lnSpc>
            </a:pPr>
            <a:r>
              <a:rPr lang="ru-RU" dirty="0"/>
              <a:t>питч-сессии,</a:t>
            </a:r>
          </a:p>
          <a:p>
            <a:pPr>
              <a:lnSpc>
                <a:spcPct val="90000"/>
              </a:lnSpc>
            </a:pPr>
            <a:r>
              <a:rPr lang="ru-RU" dirty="0"/>
              <a:t>научные игры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2047709" y="4562812"/>
            <a:ext cx="10042497" cy="2258978"/>
            <a:chOff x="2104294" y="4456047"/>
            <a:chExt cx="10042497" cy="225897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4809" y="4717741"/>
              <a:ext cx="3101982" cy="1967942"/>
            </a:xfrm>
            <a:prstGeom prst="parallelogram">
              <a:avLst>
                <a:gd name="adj" fmla="val 39103"/>
              </a:avLst>
            </a:prstGeom>
          </p:spPr>
        </p:pic>
        <p:sp>
          <p:nvSpPr>
            <p:cNvPr id="33" name="Прямоугольник 32"/>
            <p:cNvSpPr/>
            <p:nvPr/>
          </p:nvSpPr>
          <p:spPr>
            <a:xfrm>
              <a:off x="9326629" y="5686222"/>
              <a:ext cx="1165310" cy="8658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800" b="1" dirty="0" smtClean="0">
                  <a:solidFill>
                    <a:schemeClr val="bg1"/>
                  </a:solidFill>
                </a:rPr>
                <a:t>1</a:t>
              </a:r>
              <a:endParaRPr lang="ru-RU" sz="3800" b="1" dirty="0">
                <a:solidFill>
                  <a:schemeClr val="bg1"/>
                </a:solidFill>
              </a:endParaRPr>
            </a:p>
            <a:p>
              <a:r>
                <a:rPr lang="ru-RU" sz="2000" b="1" dirty="0" smtClean="0">
                  <a:solidFill>
                    <a:schemeClr val="bg1"/>
                  </a:solidFill>
                </a:rPr>
                <a:t>СУНЦ НГУ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5865" t="14369" r="3660" b="32443"/>
            <a:stretch/>
          </p:blipFill>
          <p:spPr>
            <a:xfrm rot="20501515">
              <a:off x="5802843" y="4456047"/>
              <a:ext cx="4704940" cy="2102225"/>
            </a:xfrm>
            <a:prstGeom prst="parallelogram">
              <a:avLst>
                <a:gd name="adj" fmla="val 83686"/>
              </a:avLst>
            </a:prstGeom>
          </p:spPr>
        </p:pic>
        <p:sp>
          <p:nvSpPr>
            <p:cNvPr id="35" name="Прямоугольник 34"/>
            <p:cNvSpPr/>
            <p:nvPr/>
          </p:nvSpPr>
          <p:spPr>
            <a:xfrm>
              <a:off x="6768655" y="5730140"/>
              <a:ext cx="751094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800" b="1" dirty="0" smtClean="0">
                  <a:solidFill>
                    <a:schemeClr val="bg1"/>
                  </a:solidFill>
                </a:rPr>
                <a:t>2</a:t>
              </a:r>
              <a:endParaRPr lang="ru-RU" sz="3800" b="1" dirty="0">
                <a:solidFill>
                  <a:schemeClr val="bg1"/>
                </a:solidFill>
              </a:endParaRPr>
            </a:p>
            <a:p>
              <a:r>
                <a:rPr lang="ru-RU" sz="2000" b="1" dirty="0" smtClean="0">
                  <a:solidFill>
                    <a:schemeClr val="bg1"/>
                  </a:solidFill>
                </a:rPr>
                <a:t>ЦГИ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4583" y="4722548"/>
              <a:ext cx="2918710" cy="1961307"/>
            </a:xfrm>
            <a:prstGeom prst="parallelogram">
              <a:avLst>
                <a:gd name="adj" fmla="val 38156"/>
              </a:avLst>
            </a:prstGeom>
          </p:spPr>
        </p:pic>
        <p:pic>
          <p:nvPicPr>
            <p:cNvPr id="37" name="Объект 4">
              <a:extLst>
                <a:ext uri="{FF2B5EF4-FFF2-40B4-BE49-F238E27FC236}">
                  <a16:creationId xmlns:a16="http://schemas.microsoft.com/office/drawing/2014/main" id="{38C76E63-6CB8-46C6-B845-8351B1175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66000"/>
                      </a14:imgEffect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76" r="174"/>
            <a:stretch/>
          </p:blipFill>
          <p:spPr>
            <a:xfrm>
              <a:off x="2104294" y="4717741"/>
              <a:ext cx="2727765" cy="1966114"/>
            </a:xfrm>
            <a:prstGeom prst="parallelogram">
              <a:avLst>
                <a:gd name="adj" fmla="val 39285"/>
              </a:avLst>
            </a:prstGeom>
            <a:solidFill>
              <a:schemeClr val="bg1"/>
            </a:solidFill>
            <a:effectLst/>
          </p:spPr>
        </p:pic>
        <p:sp>
          <p:nvSpPr>
            <p:cNvPr id="38" name="Прямоугольник 37"/>
            <p:cNvSpPr/>
            <p:nvPr/>
          </p:nvSpPr>
          <p:spPr>
            <a:xfrm>
              <a:off x="2380908" y="5682300"/>
              <a:ext cx="1350050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800" b="1" dirty="0" smtClean="0">
                  <a:solidFill>
                    <a:schemeClr val="bg1"/>
                  </a:solidFill>
                </a:rPr>
                <a:t>1</a:t>
              </a:r>
              <a:endParaRPr lang="ru-RU" sz="3800" b="1" dirty="0">
                <a:solidFill>
                  <a:schemeClr val="bg1"/>
                </a:solidFill>
              </a:endParaRPr>
            </a:p>
            <a:p>
              <a:r>
                <a:rPr lang="ru-RU" sz="2000" b="1" dirty="0" smtClean="0">
                  <a:solidFill>
                    <a:schemeClr val="bg1"/>
                  </a:solidFill>
                </a:rPr>
                <a:t>ЦКП СКИФ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504915" y="5665780"/>
              <a:ext cx="926592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800" b="1" dirty="0" smtClean="0">
                  <a:solidFill>
                    <a:schemeClr val="bg1"/>
                  </a:solidFill>
                </a:rPr>
                <a:t>1</a:t>
              </a:r>
              <a:endParaRPr lang="ru-RU" sz="3800" b="1" dirty="0">
                <a:solidFill>
                  <a:schemeClr val="bg1"/>
                </a:solidFill>
              </a:endParaRPr>
            </a:p>
            <a:p>
              <a:r>
                <a:rPr lang="ru-RU" sz="2000" b="1" dirty="0" smtClean="0">
                  <a:solidFill>
                    <a:schemeClr val="bg1"/>
                  </a:solidFill>
                </a:rPr>
                <a:t>НЦМУ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460688" y="4462977"/>
            <a:ext cx="997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Национальный проект «Наука» в Новосибирской области, программа «Академгородок 2.0»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853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8" b="24182"/>
          <a:stretch/>
        </p:blipFill>
        <p:spPr>
          <a:xfrm>
            <a:off x="0" y="1785060"/>
            <a:ext cx="12192000" cy="292417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0" dirty="0"/>
              <a:t>Министерство науки и инновационной политики Новосибирской области</a:t>
            </a:r>
          </a:p>
          <a:p>
            <a:r>
              <a:rPr lang="en-US" b="0" dirty="0">
                <a:hlinkClick r:id="rId3"/>
              </a:rPr>
              <a:t>nauka@nso.ru</a:t>
            </a:r>
            <a:r>
              <a:rPr lang="en-US" b="0" dirty="0"/>
              <a:t>, </a:t>
            </a:r>
            <a:r>
              <a:rPr lang="en-US" b="0" dirty="0">
                <a:hlinkClick r:id="rId4"/>
              </a:rPr>
              <a:t>nsk@festivalnauki.ru</a:t>
            </a:r>
            <a:endParaRPr lang="en-US" b="0" dirty="0"/>
          </a:p>
          <a:p>
            <a:r>
              <a:rPr lang="en-US" b="0" dirty="0"/>
              <a:t>+7 (383) 238-66-74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0569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2441</TotalTime>
  <Words>337</Words>
  <Application>Microsoft Office PowerPoint</Application>
  <PresentationFormat>Широкоэкранный</PresentationFormat>
  <Paragraphs>120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Roboto</vt:lpstr>
      <vt:lpstr>Symbol</vt:lpstr>
      <vt:lpstr>Tahoma</vt:lpstr>
      <vt:lpstr>Тема Office</vt:lpstr>
      <vt:lpstr>Презентация PowerPoint</vt:lpstr>
      <vt:lpstr>НОВОСИБИРСКАЯ ОБЛАСТЬ – центральная сибирская площадка Всероссийского фестиваля науки</vt:lpstr>
      <vt:lpstr>НОВОСИБИРСКАЯ ОБЛАСТЬ</vt:lpstr>
      <vt:lpstr>ЦЕНТРАЛЬНАЯ ПЛОЩАДКА ФЕСТИВАЛЯ 2019</vt:lpstr>
      <vt:lpstr>ЦЕНТРАЛЬНАЯ СИБИРСКАЯ ПЛОЩАДКА ФЕСТИВАЛЯ  2020</vt:lpstr>
      <vt:lpstr>Спасибо за внимание!</vt:lpstr>
    </vt:vector>
  </TitlesOfParts>
  <Company>PNO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Шведов Денис Викторович</dc:creator>
  <cp:lastModifiedBy>Курганова Екатерина Владимировна</cp:lastModifiedBy>
  <cp:revision>86</cp:revision>
  <dcterms:created xsi:type="dcterms:W3CDTF">2020-02-21T09:05:09Z</dcterms:created>
  <dcterms:modified xsi:type="dcterms:W3CDTF">2020-03-17T00:48:48Z</dcterms:modified>
</cp:coreProperties>
</file>