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75" r:id="rId2"/>
    <p:sldId id="276" r:id="rId3"/>
    <p:sldId id="277" r:id="rId4"/>
    <p:sldId id="256" r:id="rId5"/>
    <p:sldId id="306" r:id="rId6"/>
    <p:sldId id="307" r:id="rId7"/>
    <p:sldId id="314" r:id="rId8"/>
    <p:sldId id="315" r:id="rId9"/>
    <p:sldId id="316" r:id="rId10"/>
    <p:sldId id="260" r:id="rId11"/>
    <p:sldId id="261" r:id="rId12"/>
    <p:sldId id="308" r:id="rId13"/>
    <p:sldId id="309" r:id="rId14"/>
    <p:sldId id="312" r:id="rId15"/>
    <p:sldId id="311" r:id="rId16"/>
    <p:sldId id="280" r:id="rId17"/>
    <p:sldId id="298" r:id="rId18"/>
    <p:sldId id="300" r:id="rId19"/>
    <p:sldId id="301" r:id="rId20"/>
    <p:sldId id="302" r:id="rId21"/>
    <p:sldId id="303" r:id="rId22"/>
    <p:sldId id="281" r:id="rId23"/>
    <p:sldId id="305" r:id="rId24"/>
    <p:sldId id="313" r:id="rId25"/>
    <p:sldId id="287" r:id="rId26"/>
    <p:sldId id="288" r:id="rId27"/>
    <p:sldId id="289" r:id="rId28"/>
    <p:sldId id="317" r:id="rId29"/>
    <p:sldId id="294" r:id="rId30"/>
    <p:sldId id="295" r:id="rId31"/>
    <p:sldId id="291" r:id="rId32"/>
    <p:sldId id="292" r:id="rId33"/>
    <p:sldId id="29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76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A0A32-C621-43FD-82EF-16EC81833281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2F4B5-9118-445A-B16E-C9AC40F4C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F4B5-9118-445A-B16E-C9AC40F4CF8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DOM-klip2.m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по ул. Плановая 48а</a:t>
            </a:r>
            <a:endParaRPr lang="ru-RU" dirty="0"/>
          </a:p>
        </p:txBody>
      </p:sp>
      <p:pic>
        <p:nvPicPr>
          <p:cNvPr id="16386" name="Picture 2" descr="D:\Documents and Settings\Вадим\Рабочий стол\Семен уч\Реконструкция\Презентация\техническое задание\техническое задание\img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68728" y="17232"/>
            <a:ext cx="5035172" cy="7572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Крепление профилей</a:t>
            </a:r>
            <a:endParaRPr lang="ru-RU" dirty="0"/>
          </a:p>
        </p:txBody>
      </p:sp>
      <p:pic>
        <p:nvPicPr>
          <p:cNvPr id="5122" name="Picture 2" descr="E:\Реконструкция\Рекон ЖСВ\Презентация\крепл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25570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Крепление профилей</a:t>
            </a:r>
            <a:endParaRPr lang="ru-RU" dirty="0"/>
          </a:p>
        </p:txBody>
      </p:sp>
      <p:pic>
        <p:nvPicPr>
          <p:cNvPr id="6146" name="Picture 2" descr="E:\Реконструкция\Рекон ЖСВ\Реконстркуция фото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691338" cy="4276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4" name="Picture 2" descr="D:\Documents and Settings\Вадим\Рабочий стол\Семен уч\Реконструкция\Реконстркуция фото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0147" y="0"/>
            <a:ext cx="9654147" cy="7383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 descr="D:\Documents and Settings\Вадим\Рабочий стол\Семен уч\Реконструкция\Реконстркуция фото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701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Профиль ЛСТК направляющий </a:t>
            </a:r>
            <a:br>
              <a:rPr lang="ru-RU" dirty="0" smtClean="0"/>
            </a:br>
            <a:r>
              <a:rPr lang="en-US" dirty="0" smtClean="0"/>
              <a:t>U</a:t>
            </a:r>
            <a:r>
              <a:rPr lang="ru-RU" dirty="0" smtClean="0"/>
              <a:t> – образный.</a:t>
            </a:r>
            <a:endParaRPr lang="ru-RU" dirty="0"/>
          </a:p>
        </p:txBody>
      </p:sp>
      <p:pic>
        <p:nvPicPr>
          <p:cNvPr id="3074" name="Picture 2" descr="E:\Реконструкция\Рекон ЖСВ\Презентация\профиль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23979"/>
            <a:ext cx="7248931" cy="5134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Профиль ЛСТК профиль </a:t>
            </a:r>
            <a:r>
              <a:rPr lang="ru-RU" dirty="0" err="1" smtClean="0"/>
              <a:t>стоячный</a:t>
            </a:r>
            <a:r>
              <a:rPr lang="ru-RU" dirty="0" smtClean="0"/>
              <a:t> </a:t>
            </a:r>
            <a:r>
              <a:rPr lang="ru-RU" dirty="0" err="1" smtClean="0"/>
              <a:t>С-образный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E:\Реконструкция\Рекон ЖСВ\Презентация\профиль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85926"/>
            <a:ext cx="6572296" cy="4354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Устройство стены типа «сэндвич»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1" name="Picture 3" descr="E:\Реконструкция\Рекон ЖСВ\Реконстркуция фото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88" y="1285859"/>
            <a:ext cx="7555426" cy="534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2779" y="-71462"/>
          <a:ext cx="9401686" cy="6857999"/>
        </p:xfrm>
        <a:graphic>
          <a:graphicData uri="http://schemas.openxmlformats.org/presentationml/2006/ole">
            <p:oleObj spid="_x0000_s69634" name="Acrobat Document" r:id="rId3" imgW="10940400" imgH="77349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-280468" y="0"/>
          <a:ext cx="9704933" cy="6857999"/>
        </p:xfrm>
        <a:graphic>
          <a:graphicData uri="http://schemas.openxmlformats.org/presentationml/2006/ole">
            <p:oleObj spid="_x0000_s71684" name="Acrobat Document" r:id="rId3" imgW="10940400" imgH="77349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-21773" y="214290"/>
          <a:ext cx="9165774" cy="6477002"/>
        </p:xfrm>
        <a:graphic>
          <a:graphicData uri="http://schemas.openxmlformats.org/presentationml/2006/ole">
            <p:oleObj spid="_x0000_s73730" name="Acrobat Document" r:id="rId3" imgW="10940400" imgH="77349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по ул. Плановая 48а</a:t>
            </a:r>
            <a:endParaRPr lang="ru-RU" dirty="0"/>
          </a:p>
        </p:txBody>
      </p:sp>
      <p:pic>
        <p:nvPicPr>
          <p:cNvPr id="17410" name="Picture 2" descr="D:\Documents and Settings\Вадим\Рабочий стол\Семен уч\Реконструкция\Презентация\техническое задание\техническое задание\img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59409" y="-30164"/>
            <a:ext cx="5225179" cy="7858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0" y="0"/>
          <a:ext cx="9199500" cy="6858000"/>
        </p:xfrm>
        <a:graphic>
          <a:graphicData uri="http://schemas.openxmlformats.org/presentationml/2006/ole">
            <p:oleObj spid="_x0000_s74754" name="Acrobat Document" r:id="rId3" imgW="10940400" imgH="77349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E:\Реконструкция\Рекон ЖСВ\Реконстркуция фото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8941" y="0"/>
            <a:ext cx="9913039" cy="7021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Конструкция межэтажных </a:t>
            </a:r>
            <a:br>
              <a:rPr lang="ru-RU" dirty="0" smtClean="0"/>
            </a:br>
            <a:r>
              <a:rPr lang="ru-RU" dirty="0" smtClean="0"/>
              <a:t>перекрытий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-714412" y="0"/>
          <a:ext cx="10239199" cy="6858000"/>
        </p:xfrm>
        <a:graphic>
          <a:graphicData uri="http://schemas.openxmlformats.org/presentationml/2006/ole">
            <p:oleObj spid="_x0000_s23554" name="Acrobat Document" r:id="rId3" imgW="10940400" imgH="77349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-280468" y="1"/>
          <a:ext cx="10067442" cy="7114166"/>
        </p:xfrm>
        <a:graphic>
          <a:graphicData uri="http://schemas.openxmlformats.org/presentationml/2006/ole">
            <p:oleObj spid="_x0000_s76802" name="Acrobat Document" r:id="rId3" imgW="10940400" imgH="77349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Сборка дома из ЛСТК</a:t>
            </a:r>
            <a:endParaRPr lang="ru-RU" dirty="0"/>
          </a:p>
        </p:txBody>
      </p:sp>
      <p:pic>
        <p:nvPicPr>
          <p:cNvPr id="8" name="DOM-klip2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6798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Конструкция элементов каркаса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57158" y="1357298"/>
          <a:ext cx="8358246" cy="5286388"/>
        </p:xfrm>
        <a:graphic>
          <a:graphicData uri="http://schemas.openxmlformats.org/presentationml/2006/ole">
            <p:oleObj spid="_x0000_s29698" name="Acrobat Document" r:id="rId3" imgW="10940400" imgH="77349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Стеновая ферма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0" y="786795"/>
          <a:ext cx="9144000" cy="6071206"/>
        </p:xfrm>
        <a:graphic>
          <a:graphicData uri="http://schemas.openxmlformats.org/presentationml/2006/ole">
            <p:oleObj spid="_x0000_s49153" name="Acrobat Document" r:id="rId3" imgW="10940400" imgH="77349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Геометрическая схема ферм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571472" y="1357298"/>
          <a:ext cx="8091488" cy="5500702"/>
        </p:xfrm>
        <a:graphic>
          <a:graphicData uri="http://schemas.openxmlformats.org/presentationml/2006/ole">
            <p:oleObj spid="_x0000_s31746" name="Acrobat Document" r:id="rId3" imgW="10940400" imgH="77349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надстройки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1271590"/>
          <a:ext cx="9001156" cy="5586410"/>
        </p:xfrm>
        <a:graphic>
          <a:graphicData uri="http://schemas.openxmlformats.org/presentationml/2006/ole">
            <p:oleObj spid="_x0000_s87042" name="Acrobat Document" r:id="rId3" imgW="10940400" imgH="77349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Реконструкция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FFC000"/>
                </a:solidFill>
              </a:rPr>
              <a:t>Необходимо произвести капитальный ремонт здания, включающий в себя следующие виды работ:</a:t>
            </a:r>
            <a:endParaRPr lang="ru-RU" dirty="0" smtClean="0">
              <a:solidFill>
                <a:srgbClr val="FFC000"/>
              </a:solidFill>
            </a:endParaRPr>
          </a:p>
          <a:p>
            <a:pPr marL="651510" lvl="0" indent="-514350">
              <a:buNone/>
            </a:pPr>
            <a:r>
              <a:rPr lang="ru-RU" u="sng" dirty="0" smtClean="0">
                <a:solidFill>
                  <a:srgbClr val="FFC000"/>
                </a:solidFill>
              </a:rPr>
              <a:t>1)Мероприятия по гидроизоляции подвальной</a:t>
            </a:r>
          </a:p>
          <a:p>
            <a:pPr marL="651510" lvl="0" indent="-514350">
              <a:buNone/>
            </a:pPr>
            <a:r>
              <a:rPr lang="ru-RU" u="sng" dirty="0" smtClean="0">
                <a:solidFill>
                  <a:srgbClr val="FFC000"/>
                </a:solidFill>
              </a:rPr>
              <a:t>части здания</a:t>
            </a:r>
            <a:r>
              <a:rPr lang="ru-RU" dirty="0" smtClean="0">
                <a:solidFill>
                  <a:srgbClr val="FFC000"/>
                </a:solidFill>
              </a:rPr>
              <a:t>;</a:t>
            </a:r>
          </a:p>
          <a:p>
            <a:pPr lvl="0">
              <a:buNone/>
            </a:pPr>
            <a:r>
              <a:rPr lang="ru-RU" u="sng" dirty="0" smtClean="0">
                <a:solidFill>
                  <a:srgbClr val="FFC000"/>
                </a:solidFill>
              </a:rPr>
              <a:t>2)Ремонт внутренней отделки помещений общего пользования;</a:t>
            </a:r>
            <a:endParaRPr lang="ru-RU" dirty="0" smtClean="0">
              <a:solidFill>
                <a:srgbClr val="FFC000"/>
              </a:solidFill>
            </a:endParaRPr>
          </a:p>
          <a:p>
            <a:pPr lvl="0">
              <a:buNone/>
            </a:pPr>
            <a:r>
              <a:rPr lang="ru-RU" u="sng" dirty="0" smtClean="0">
                <a:solidFill>
                  <a:srgbClr val="FFC000"/>
                </a:solidFill>
              </a:rPr>
              <a:t>3)Ремонт фасадной части здания с заменой окон.</a:t>
            </a:r>
            <a:endParaRPr lang="ru-RU" dirty="0" smtClean="0">
              <a:solidFill>
                <a:srgbClr val="FFC000"/>
              </a:solidFill>
            </a:endParaRPr>
          </a:p>
          <a:p>
            <a:pPr lvl="0"/>
            <a:endParaRPr lang="ru-RU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по ул. Плановая 48а</a:t>
            </a:r>
            <a:endParaRPr lang="ru-RU" dirty="0"/>
          </a:p>
        </p:txBody>
      </p:sp>
      <p:pic>
        <p:nvPicPr>
          <p:cNvPr id="18434" name="Picture 2" descr="D:\Documents and Settings\Вадим\Рабочий стол\Семен уч\Реконструкция\Презентация\техническое задание\техническое задание\img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11909" y="-31383"/>
            <a:ext cx="5320182" cy="8001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Гидроизоляция подвальной части здания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571472" y="1714488"/>
          <a:ext cx="8020050" cy="4905390"/>
        </p:xfrm>
        <a:graphic>
          <a:graphicData uri="http://schemas.openxmlformats.org/presentationml/2006/ole">
            <p:oleObj spid="_x0000_s35842" name="Acrobat Document" r:id="rId3" imgW="10940400" imgH="77349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Фасад из </a:t>
            </a:r>
            <a:r>
              <a:rPr lang="ru-RU" dirty="0" err="1" smtClean="0"/>
              <a:t>металлосайдинга</a:t>
            </a:r>
            <a:endParaRPr lang="ru-RU" dirty="0"/>
          </a:p>
        </p:txBody>
      </p:sp>
      <p:pic>
        <p:nvPicPr>
          <p:cNvPr id="33795" name="Picture 3" descr="E:\Реконструкция\Рекон ЖСВ\Презентация\сайдин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792961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Фасад из </a:t>
            </a:r>
            <a:r>
              <a:rPr lang="ru-RU" dirty="0" err="1" smtClean="0"/>
              <a:t>металлосайдинга</a:t>
            </a:r>
            <a:endParaRPr lang="ru-RU" dirty="0"/>
          </a:p>
        </p:txBody>
      </p:sp>
      <p:pic>
        <p:nvPicPr>
          <p:cNvPr id="34818" name="Picture 2" descr="E:\Реконструкция\Рекон ЖСВ\Презентация\сайдин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25124"/>
            <a:ext cx="7643834" cy="573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Затраты на материалы для реконструкции</a:t>
            </a:r>
            <a:endParaRPr lang="ru-RU" dirty="0"/>
          </a:p>
        </p:txBody>
      </p:sp>
      <p:pic>
        <p:nvPicPr>
          <p:cNvPr id="37890" name="Picture 2" descr="D:\Documents and Settings\Вадим\Рабочий стол\Затраты и расход материал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644130" cy="8999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7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Технология стальных тонкостенных конструкций (ЛСТК)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ocuments and Settings\Вадим\Рабочий стол\Семен уч\Реконструкция\Презентация\1 карка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685804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 descr="D:\Documents and Settings\Вадим\Рабочий стол\Семен уч\Реконструкция\Реконстркуция фото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4896" y="-24"/>
            <a:ext cx="9558896" cy="722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0" name="Picture 2" descr="D:\Documents and Settings\Вадим\Рабочий стол\Семен уч\Реконструкция\Реконстркуция фото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7345" y="0"/>
            <a:ext cx="9698501" cy="7278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 фасад здания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28596" y="1204047"/>
          <a:ext cx="8429684" cy="5653953"/>
        </p:xfrm>
        <a:graphic>
          <a:graphicData uri="http://schemas.openxmlformats.org/presentationml/2006/ole">
            <p:oleObj spid="_x0000_s83970" name="Acrobat Document" r:id="rId3" imgW="10940400" imgH="77349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Разрез 2-2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-785850" y="0"/>
          <a:ext cx="10404364" cy="6858000"/>
        </p:xfrm>
        <a:graphic>
          <a:graphicData uri="http://schemas.openxmlformats.org/presentationml/2006/ole">
            <p:oleObj spid="_x0000_s84994" name="Acrobat Document" r:id="rId3" imgW="10940400" imgH="77349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Разрез 1-1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-974556" y="0"/>
          <a:ext cx="10404340" cy="7352236"/>
        </p:xfrm>
        <a:graphic>
          <a:graphicData uri="http://schemas.openxmlformats.org/presentationml/2006/ole">
            <p:oleObj spid="_x0000_s86018" name="Acrobat Document" r:id="rId3" imgW="10940400" imgH="77349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242</TotalTime>
  <Words>119</Words>
  <Application>Microsoft Office PowerPoint</Application>
  <PresentationFormat>Экран (4:3)</PresentationFormat>
  <Paragraphs>29</Paragraphs>
  <Slides>33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Апекс</vt:lpstr>
      <vt:lpstr>Acrobat Document</vt:lpstr>
      <vt:lpstr>Дом по ул. Плановая 48а</vt:lpstr>
      <vt:lpstr>Дом по ул. Плановая 48а</vt:lpstr>
      <vt:lpstr>Дом по ул. Плановая 48а</vt:lpstr>
      <vt:lpstr>Технология стальных тонкостенных конструкций (ЛСТК)</vt:lpstr>
      <vt:lpstr>Слайд 5</vt:lpstr>
      <vt:lpstr>Слайд 6</vt:lpstr>
      <vt:lpstr>Новый фасад здания</vt:lpstr>
      <vt:lpstr>Разрез 2-2</vt:lpstr>
      <vt:lpstr>Разрез 1-1</vt:lpstr>
      <vt:lpstr>Крепление профилей</vt:lpstr>
      <vt:lpstr>Крепление профилей</vt:lpstr>
      <vt:lpstr>Слайд 12</vt:lpstr>
      <vt:lpstr>Слайд 13</vt:lpstr>
      <vt:lpstr>Профиль ЛСТК направляющий  U – образный.</vt:lpstr>
      <vt:lpstr>Профиль ЛСТК профиль стоячный С-образный. </vt:lpstr>
      <vt:lpstr>Устройство стены типа «сэндвич» </vt:lpstr>
      <vt:lpstr>Слайд 17</vt:lpstr>
      <vt:lpstr>Слайд 18</vt:lpstr>
      <vt:lpstr>Слайд 19</vt:lpstr>
      <vt:lpstr>Слайд 20</vt:lpstr>
      <vt:lpstr>Слайд 21</vt:lpstr>
      <vt:lpstr>Конструкция межэтажных  перекрытий</vt:lpstr>
      <vt:lpstr>Слайд 23</vt:lpstr>
      <vt:lpstr>Сборка дома из ЛСТК</vt:lpstr>
      <vt:lpstr>Конструкция элементов каркаса</vt:lpstr>
      <vt:lpstr>Стеновая ферма</vt:lpstr>
      <vt:lpstr>Геометрическая схема ферм</vt:lpstr>
      <vt:lpstr>План надстройки</vt:lpstr>
      <vt:lpstr>Реконструкция</vt:lpstr>
      <vt:lpstr>Гидроизоляция подвальной части здания</vt:lpstr>
      <vt:lpstr>Фасад из металлосайдинга</vt:lpstr>
      <vt:lpstr>Фасад из металлосайдинга</vt:lpstr>
      <vt:lpstr>Затраты на материалы для реконструкции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стальных тонкостенных конструкций (ЛСТК)</dc:title>
  <cp:lastModifiedBy>Андрей</cp:lastModifiedBy>
  <cp:revision>32</cp:revision>
  <dcterms:modified xsi:type="dcterms:W3CDTF">2013-05-06T04:33:33Z</dcterms:modified>
</cp:coreProperties>
</file>