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57" r:id="rId10"/>
    <p:sldId id="272" r:id="rId11"/>
    <p:sldId id="273" r:id="rId12"/>
    <p:sldId id="274" r:id="rId13"/>
    <p:sldId id="275" r:id="rId14"/>
    <p:sldId id="276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Реконструкция жилого дома. Новый взгляд на старое здание.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0716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Вариант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экономического обоснования применения различных материалов и технологий в реконструкции домостроения.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12" y="3500438"/>
            <a:ext cx="2286016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Выполнили: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aseline="0" dirty="0" smtClean="0">
                <a:latin typeface="+mj-lt"/>
                <a:ea typeface="+mj-ea"/>
                <a:cs typeface="+mj-cs"/>
              </a:rPr>
              <a:t>Лобачев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В.В.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 smtClean="0">
                <a:latin typeface="+mj-lt"/>
                <a:ea typeface="+mj-ea"/>
                <a:cs typeface="+mj-cs"/>
              </a:rPr>
              <a:t>Чикмарев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П.А.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Теплов А.Н.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Казаков А.С.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86446" y="5072074"/>
            <a:ext cx="307183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Руководитель</a:t>
            </a:r>
            <a:r>
              <a:rPr lang="ru-RU" sz="4400" baseline="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К.т.н., доцент  кафедры СМСТ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Игнатова О.А.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отделка здания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7158" y="2285992"/>
            <a:ext cx="8501090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smtClean="0"/>
              <a:t>«Мокрый фасад»;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smtClean="0"/>
              <a:t>Вентилируемый фасад с применением </a:t>
            </a:r>
            <a:r>
              <a:rPr lang="ru-RU" sz="3200" dirty="0" err="1" smtClean="0"/>
              <a:t>сайдинга</a:t>
            </a:r>
            <a:r>
              <a:rPr lang="ru-RU" sz="3200" dirty="0" smtClean="0"/>
              <a:t>.</a:t>
            </a:r>
          </a:p>
          <a:p>
            <a:pPr algn="ctr">
              <a:spcBef>
                <a:spcPct val="20000"/>
              </a:spcBef>
            </a:pPr>
            <a:endParaRPr lang="ru-RU" sz="3100" dirty="0" smtClean="0"/>
          </a:p>
          <a:p>
            <a:pPr lvl="0" algn="ctr">
              <a:spcBef>
                <a:spcPct val="20000"/>
              </a:spcBef>
              <a:buFontTx/>
              <a:buChar char="-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«Мокрый фасад»</a:t>
            </a:r>
            <a:endParaRPr lang="ru-RU" dirty="0"/>
          </a:p>
        </p:txBody>
      </p:sp>
      <p:pic>
        <p:nvPicPr>
          <p:cNvPr id="1026" name="Picture 2" descr="C:\Documents and Settings\Admin\Рабочий стол\проект\AФасад\80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92372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проект\AФасад\0_11ce5_b6e4659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Вентилируемый фасад с применением </a:t>
            </a:r>
            <a:r>
              <a:rPr lang="ru-RU" dirty="0" err="1" smtClean="0"/>
              <a:t>сайдинга</a:t>
            </a:r>
            <a:endParaRPr lang="ru-RU" dirty="0"/>
          </a:p>
        </p:txBody>
      </p:sp>
      <p:pic>
        <p:nvPicPr>
          <p:cNvPr id="2050" name="Picture 2" descr="C:\Documents and Settings\Admin\Рабочий стол\проект\AФасад\71179ac26e80bb82b710272597cbe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00240"/>
            <a:ext cx="3714776" cy="3762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роект\AФасад\e51a9b1583b85b2764bab47b4d04760e_1331307110_800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7607803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ru-RU" dirty="0" smtClean="0"/>
              <a:t>Увеличение этажности старого жилого дома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2859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Варианты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использования различных материалов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7158" y="4071942"/>
            <a:ext cx="8501090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smtClean="0"/>
              <a:t>Кирпичная кладка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smtClean="0"/>
              <a:t>Ячеистый бетон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100" dirty="0" smtClean="0"/>
              <a:t>Керамзитобетон</a:t>
            </a:r>
            <a:r>
              <a:rPr lang="en-US" sz="3100" dirty="0" smtClean="0"/>
              <a:t>;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100" dirty="0" smtClean="0"/>
              <a:t>Дерево;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100" dirty="0" err="1" smtClean="0"/>
              <a:t>Полистиролбетон</a:t>
            </a:r>
            <a:r>
              <a:rPr lang="ru-RU" sz="3100" dirty="0" smtClean="0"/>
              <a:t>;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smtClean="0"/>
              <a:t>Сэндвич-панель  (КТП).</a:t>
            </a:r>
            <a:endParaRPr lang="ru-RU" sz="3100" dirty="0" smtClean="0"/>
          </a:p>
          <a:p>
            <a:pPr algn="ctr">
              <a:spcBef>
                <a:spcPct val="20000"/>
              </a:spcBef>
              <a:buFontTx/>
              <a:buChar char="-"/>
            </a:pPr>
            <a:endParaRPr lang="ru-RU" sz="3100" dirty="0" smtClean="0"/>
          </a:p>
          <a:p>
            <a:pPr lvl="0" algn="ctr">
              <a:spcBef>
                <a:spcPct val="20000"/>
              </a:spcBef>
              <a:buFontTx/>
              <a:buChar char="-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Сравнительные характеристики различных материалов для реконструкции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2859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3" y="1357298"/>
          <a:ext cx="8715435" cy="5286412"/>
        </p:xfrm>
        <a:graphic>
          <a:graphicData uri="http://schemas.openxmlformats.org/drawingml/2006/table">
            <a:tbl>
              <a:tblPr/>
              <a:tblGrid>
                <a:gridCol w="1693421"/>
                <a:gridCol w="857226"/>
                <a:gridCol w="2086892"/>
                <a:gridCol w="1011191"/>
                <a:gridCol w="1085251"/>
                <a:gridCol w="1155065"/>
                <a:gridCol w="826389"/>
              </a:tblGrid>
              <a:tr h="1199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Материал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Плотность, </a:t>
                      </a:r>
                      <a:b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Кг/м3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теплопро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водности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Вт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/(м*С)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Тепло-потери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Вт/м2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Горю-честь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Толщина стены, м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 R=3,71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Масса 1м2 стены, кг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Кирпич глиняный полнотелый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1700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0,81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НГ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2,55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4337,55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Ячеистый бетон (автоклавный)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0,18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17,5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НГ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0,55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303,19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Керамзитобетон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850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0,38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26,67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НГ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1,18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1004,06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Дерево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33,33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Г4-Г1*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0,47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236,25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Полистиролбетон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0,13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13,33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НГ-Г1**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135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Сэндвич-панель  (КТП)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Сэндвич-панель  (КТП)</a:t>
            </a:r>
            <a:endParaRPr lang="ru-RU" dirty="0"/>
          </a:p>
        </p:txBody>
      </p:sp>
      <p:pic>
        <p:nvPicPr>
          <p:cNvPr id="6" name="Рисунок 5" descr="a-1_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57686" y="2500306"/>
            <a:ext cx="4786314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Используем </a:t>
            </a:r>
            <a:r>
              <a:rPr lang="ru-RU" sz="4400" dirty="0" err="1" smtClean="0"/>
              <a:t>конструкционно</a:t>
            </a:r>
            <a:r>
              <a:rPr lang="ru-RU" sz="4400" dirty="0" smtClean="0"/>
              <a:t>- теплоизоляционные панели толщиной 174 мм.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Монтаж панелей</a:t>
            </a:r>
            <a:endParaRPr lang="ru-RU" dirty="0"/>
          </a:p>
        </p:txBody>
      </p:sp>
      <p:pic>
        <p:nvPicPr>
          <p:cNvPr id="4" name="Рисунок 3" descr="Стены из СИП панелей, надстройка второго этажа&#10;&#10; из КТП панелей Экопа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тены из СИП панелей, надстройка второго этажа&#10;&#10; из КТП панелей Экопа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71546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рыша из SIP панелей Экопан на доме из бреве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71942"/>
            <a:ext cx="311919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Экономическое обоснование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928670"/>
          <a:ext cx="8643998" cy="5715040"/>
        </p:xfrm>
        <a:graphic>
          <a:graphicData uri="http://schemas.openxmlformats.org/drawingml/2006/table">
            <a:tbl>
              <a:tblPr/>
              <a:tblGrid>
                <a:gridCol w="487732"/>
                <a:gridCol w="3236019"/>
                <a:gridCol w="2634232"/>
                <a:gridCol w="2286015"/>
              </a:tblGrid>
              <a:tr h="758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работ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Стоимость материала, руб.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Стоимость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работ,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руб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Надстройка 3-х этажей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8676000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1698550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Гидроизоляция фундамента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6250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Уселение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фундамента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1300000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130000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Уселение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стен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16875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341000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Внешняя отделка (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сайдинг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329670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371250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Внешняя отделка (мокрый фасад)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1633500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2227500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Внутренняя отделка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433400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189000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Сумма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12445695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4976800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Итого: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17422495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ru-RU" dirty="0" smtClean="0"/>
              <a:t>Реконструкция старого здания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14488"/>
            <a:ext cx="6415110" cy="104299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Усиление фундамента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3000372"/>
            <a:ext cx="8501090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Способы усиления: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smtClean="0"/>
              <a:t>Закладка нового фундамента вдоль уже существующего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100" dirty="0" smtClean="0"/>
              <a:t>Укрепление фундамента инъекционными связями</a:t>
            </a:r>
            <a:r>
              <a:rPr lang="en-US" sz="3100" dirty="0" smtClean="0"/>
              <a:t>;</a:t>
            </a:r>
            <a:endParaRPr lang="ru-RU" sz="3100" dirty="0" smtClean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100" dirty="0" smtClean="0"/>
              <a:t>Замена фундамента</a:t>
            </a:r>
            <a:r>
              <a:rPr lang="en-US" sz="3100" dirty="0" smtClean="0"/>
              <a:t>.</a:t>
            </a:r>
            <a:endParaRPr lang="ru-RU" sz="3100" dirty="0" smtClean="0"/>
          </a:p>
          <a:p>
            <a:pPr algn="ctr">
              <a:spcBef>
                <a:spcPct val="20000"/>
              </a:spcBef>
              <a:buFontTx/>
              <a:buChar char="-"/>
            </a:pPr>
            <a:endParaRPr lang="ru-RU" sz="3100" dirty="0" smtClean="0"/>
          </a:p>
          <a:p>
            <a:pPr lvl="0" algn="ctr">
              <a:spcBef>
                <a:spcPct val="20000"/>
              </a:spcBef>
              <a:buFontTx/>
              <a:buChar char="-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ru-RU" dirty="0" smtClean="0"/>
              <a:t>Закладка нового фундамента вдоль уже существующего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/>
          <a:lstStyle/>
          <a:p>
            <a:r>
              <a:rPr lang="ru-RU" dirty="0" smtClean="0"/>
              <a:t>Гидроизоляция цоколя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3000372"/>
            <a:ext cx="8501090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Способы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проведения гидроизоляционных работ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smtClean="0"/>
              <a:t>Инъекционная гидроизоляция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smtClean="0"/>
              <a:t>Проникающая гидроизоляция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smtClean="0"/>
              <a:t>Обмазочная гидроизоляция</a:t>
            </a:r>
            <a:r>
              <a:rPr lang="en-US" sz="3100" dirty="0" smtClean="0"/>
              <a:t>.</a:t>
            </a:r>
            <a:endParaRPr lang="ru-RU" sz="3100" dirty="0" smtClean="0"/>
          </a:p>
          <a:p>
            <a:pPr algn="ctr">
              <a:spcBef>
                <a:spcPct val="20000"/>
              </a:spcBef>
              <a:buFontTx/>
              <a:buChar char="-"/>
            </a:pPr>
            <a:endParaRPr lang="ru-RU" sz="3100" dirty="0" smtClean="0"/>
          </a:p>
          <a:p>
            <a:pPr lvl="0" algn="ctr">
              <a:spcBef>
                <a:spcPct val="20000"/>
              </a:spcBef>
              <a:buFontTx/>
              <a:buChar char="-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Уникальные свойства материалов системы </a:t>
            </a:r>
            <a:r>
              <a:rPr lang="ru-RU" b="1" dirty="0" smtClean="0"/>
              <a:t>«</a:t>
            </a:r>
            <a:r>
              <a:rPr lang="ru-RU" b="1" dirty="0" err="1" smtClean="0"/>
              <a:t>Пенетрон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13" y="2912779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Расход материала «</a:t>
            </a:r>
            <a:r>
              <a:rPr lang="ru-RU" sz="2400" dirty="0" err="1"/>
              <a:t>Пенетрон</a:t>
            </a:r>
            <a:r>
              <a:rPr lang="ru-RU" sz="2400" dirty="0"/>
              <a:t>» в пересчете на </a:t>
            </a:r>
            <a:r>
              <a:rPr lang="ru-RU" sz="2400" dirty="0" smtClean="0"/>
              <a:t>сухую смесь при нанесении </a:t>
            </a:r>
            <a:r>
              <a:rPr lang="ru-RU" sz="2400" dirty="0"/>
              <a:t>в два слоя, составляет от </a:t>
            </a:r>
            <a:r>
              <a:rPr lang="ru-RU" sz="2400" dirty="0" smtClean="0"/>
              <a:t>0,8 кг/м2 </a:t>
            </a:r>
            <a:r>
              <a:rPr lang="ru-RU" sz="2400" dirty="0"/>
              <a:t>до 1,1 кг/м2.</a:t>
            </a:r>
          </a:p>
        </p:txBody>
      </p:sp>
      <p:pic>
        <p:nvPicPr>
          <p:cNvPr id="1027" name="Picture 3" descr="C:\Users\saigetso\Desktop\pr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304691"/>
            <a:ext cx="5397500" cy="552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76" y="1340768"/>
            <a:ext cx="624001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56429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Система </a:t>
            </a:r>
            <a:r>
              <a:rPr lang="ru-RU" sz="2400" dirty="0" err="1" smtClean="0"/>
              <a:t>гидроизоляции«Пенетрон</a:t>
            </a:r>
            <a:r>
              <a:rPr lang="ru-RU" sz="2400" dirty="0" smtClean="0"/>
              <a:t>» </a:t>
            </a:r>
            <a:r>
              <a:rPr lang="ru-RU" sz="2400" dirty="0"/>
              <a:t>- наиболее эффективна и экономична по сравнению с другими </a:t>
            </a:r>
            <a:r>
              <a:rPr lang="ru-RU" sz="2400" dirty="0" smtClean="0"/>
              <a:t>способами.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79683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358246" cy="1470025"/>
          </a:xfrm>
        </p:spPr>
        <p:txBody>
          <a:bodyPr/>
          <a:lstStyle/>
          <a:p>
            <a:r>
              <a:rPr lang="ru-RU" dirty="0" smtClean="0"/>
              <a:t>Укрепление старых несущих стен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2714620"/>
            <a:ext cx="8501090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Способы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укрепления старых несущих стен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err="1" smtClean="0"/>
              <a:t>Инъецирование</a:t>
            </a:r>
            <a:r>
              <a:rPr lang="ru-RU" sz="3200" dirty="0" smtClean="0"/>
              <a:t> под давлением </a:t>
            </a:r>
            <a:r>
              <a:rPr lang="ru-RU" sz="3200" dirty="0" err="1" smtClean="0"/>
              <a:t>мелкодисперстных</a:t>
            </a:r>
            <a:r>
              <a:rPr lang="ru-RU" sz="3200" dirty="0" smtClean="0"/>
              <a:t> составов на цементной основе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smtClean="0"/>
              <a:t>Укрепление </a:t>
            </a:r>
            <a:r>
              <a:rPr lang="ru-RU" sz="3200" dirty="0" err="1" smtClean="0"/>
              <a:t>трещен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 smtClean="0"/>
              <a:t>Замена кирпичной кладки</a:t>
            </a:r>
            <a:r>
              <a:rPr lang="en-US" sz="3100" dirty="0" smtClean="0"/>
              <a:t>.</a:t>
            </a:r>
            <a:endParaRPr lang="ru-RU" sz="3100" dirty="0" smtClean="0"/>
          </a:p>
          <a:p>
            <a:pPr algn="ctr">
              <a:spcBef>
                <a:spcPct val="20000"/>
              </a:spcBef>
              <a:buFontTx/>
              <a:buChar char="-"/>
            </a:pPr>
            <a:endParaRPr lang="ru-RU" sz="3100" dirty="0" smtClean="0"/>
          </a:p>
          <a:p>
            <a:pPr lvl="0" algn="ctr">
              <a:spcBef>
                <a:spcPct val="20000"/>
              </a:spcBef>
              <a:buFontTx/>
              <a:buChar char="-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iant-udm.ru/img1/ys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542928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58246" cy="22431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Усиление несущих стен зданий </a:t>
            </a:r>
            <a:r>
              <a:rPr lang="ru-RU" dirty="0" err="1" smtClean="0"/>
              <a:t>инъекцированием</a:t>
            </a:r>
            <a:r>
              <a:rPr lang="ru-RU" dirty="0" smtClean="0"/>
              <a:t> скрепляющих растворов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Внутренняя отделка здания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1714488"/>
            <a:ext cx="850109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ru-RU" sz="3100" dirty="0" smtClean="0"/>
              <a:t>Используем </a:t>
            </a:r>
            <a:r>
              <a:rPr lang="ru-RU" sz="3100" dirty="0" err="1" smtClean="0"/>
              <a:t>гипсокартоновые</a:t>
            </a:r>
            <a:r>
              <a:rPr lang="ru-RU" sz="3100" dirty="0" smtClean="0"/>
              <a:t> водостойкие листы толщиной 12,5 мм.</a:t>
            </a:r>
          </a:p>
          <a:p>
            <a:pPr lvl="0" algn="ctr">
              <a:spcBef>
                <a:spcPct val="20000"/>
              </a:spcBef>
              <a:buFontTx/>
              <a:buChar char="-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391</Words>
  <Application>Microsoft Office PowerPoint</Application>
  <PresentationFormat>Экран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Реконструкция жилого дома. Новый взгляд на старое здание.</vt:lpstr>
      <vt:lpstr>Реконструкция старого здания</vt:lpstr>
      <vt:lpstr>Закладка нового фундамента вдоль уже существующего  </vt:lpstr>
      <vt:lpstr>Гидроизоляция цоколя</vt:lpstr>
      <vt:lpstr>Уникальные свойства материалов системы «Пенетрон»</vt:lpstr>
      <vt:lpstr>Слайд 6</vt:lpstr>
      <vt:lpstr>Укрепление старых несущих стен</vt:lpstr>
      <vt:lpstr>Усиление несущих стен зданий инъекцированием скрепляющих растворов </vt:lpstr>
      <vt:lpstr>Внутренняя отделка здания</vt:lpstr>
      <vt:lpstr>Внешняя отделка здания</vt:lpstr>
      <vt:lpstr>«Мокрый фасад»</vt:lpstr>
      <vt:lpstr>Слайд 12</vt:lpstr>
      <vt:lpstr>Вентилируемый фасад с применением сайдинга</vt:lpstr>
      <vt:lpstr>Слайд 14</vt:lpstr>
      <vt:lpstr>Увеличение этажности старого жилого дома</vt:lpstr>
      <vt:lpstr>Сравнительные характеристики различных материалов для реконструкции </vt:lpstr>
      <vt:lpstr>Сэндвич-панель  (КТП)</vt:lpstr>
      <vt:lpstr>Монтаж панелей</vt:lpstr>
      <vt:lpstr>Экономическое обоснование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Реконструкция жилого дома. Новый взгляд на старое здание.</dc:title>
  <dc:creator>Андрей</dc:creator>
  <cp:lastModifiedBy>Admin</cp:lastModifiedBy>
  <cp:revision>28</cp:revision>
  <dcterms:created xsi:type="dcterms:W3CDTF">2013-04-23T07:26:50Z</dcterms:created>
  <dcterms:modified xsi:type="dcterms:W3CDTF">2013-05-30T19:57:53Z</dcterms:modified>
</cp:coreProperties>
</file>