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6" r:id="rId3"/>
    <p:sldId id="260" r:id="rId4"/>
    <p:sldId id="259" r:id="rId5"/>
    <p:sldId id="278" r:id="rId6"/>
    <p:sldId id="261" r:id="rId7"/>
    <p:sldId id="277" r:id="rId8"/>
    <p:sldId id="257" r:id="rId9"/>
    <p:sldId id="256" r:id="rId10"/>
    <p:sldId id="275" r:id="rId11"/>
    <p:sldId id="269" r:id="rId12"/>
    <p:sldId id="271" r:id="rId13"/>
    <p:sldId id="272" r:id="rId14"/>
    <p:sldId id="273" r:id="rId15"/>
    <p:sldId id="274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C8B65-8A50-4F18-8E4D-0797AB514B45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2116F-FEDC-446E-BB91-EEF60A7A2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3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86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27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39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88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1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44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7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83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6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1A2D-0245-44C7-9CA5-E07D5110A08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8A99-4B7C-4B0C-8222-6DE98F08C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4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56176" y="4509118"/>
            <a:ext cx="2772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А.В.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Дитюк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Д.М. Третинников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М.В. Кирюшкина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733256"/>
            <a:ext cx="6984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Руководитель: к.э.н., проф.,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завкафедрой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экономики строительства и инвестиций Ивашенцева Т.А.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08720"/>
            <a:ext cx="6552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РАЗРАБОТКА ПРОЕКТА ЭКОНОМИЧЕСКОГО ОБОСНОВАНИЯ ПРОЕКТА РЕКОНСТРУКЦИИ 2-Х ЭТАЖНОГО ЖИЛОГО ДОМА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091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Студ. 150-м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ФЭМГО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Студ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150-м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ФЭМГО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Студ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250-м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ФЭМГО	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28392" y="3933056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 команды: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7619" y="1340768"/>
            <a:ext cx="6552727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ЭКОНОМИЧЕСКОЕ ОБОСНОВАНИЕ ПРОЕКТА РЕКОНСТРУКЦИИ 2-Х ЭТАЖНОГО ЖИЛОГО ДОМА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9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4549" y="3436037"/>
            <a:ext cx="6408711" cy="3444237"/>
            <a:chOff x="357158" y="1000108"/>
            <a:chExt cx="7786742" cy="414340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57158" y="1000108"/>
              <a:ext cx="7786742" cy="4143404"/>
              <a:chOff x="357158" y="1000108"/>
              <a:chExt cx="7786742" cy="414340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57158" y="1000108"/>
                <a:ext cx="7786742" cy="4143404"/>
                <a:chOff x="357158" y="1000108"/>
                <a:chExt cx="7786742" cy="4143404"/>
              </a:xfrm>
            </p:grpSpPr>
            <p:pic>
              <p:nvPicPr>
                <p:cNvPr id="9" name="Рисунок 8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7158" y="1000108"/>
                  <a:ext cx="7786742" cy="4143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Прямоугольник 9"/>
                <p:cNvSpPr/>
                <p:nvPr/>
              </p:nvSpPr>
              <p:spPr>
                <a:xfrm>
                  <a:off x="3643306" y="2643182"/>
                  <a:ext cx="928694" cy="4286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1" name="TextBox 5"/>
                <p:cNvSpPr txBox="1"/>
                <p:nvPr/>
              </p:nvSpPr>
              <p:spPr>
                <a:xfrm>
                  <a:off x="3643305" y="2562503"/>
                  <a:ext cx="1000133" cy="418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 smtClean="0">
                      <a:latin typeface="Arial" pitchFamily="34" charset="0"/>
                      <a:cs typeface="Arial" pitchFamily="34" charset="0"/>
                    </a:rPr>
                    <a:t>182,2</a:t>
                  </a:r>
                  <a:endParaRPr lang="ru-RU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6215074" y="2857496"/>
                <a:ext cx="928694" cy="4286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6215074" y="2776816"/>
                <a:ext cx="1000133" cy="41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90,5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1071538" y="3643314"/>
              <a:ext cx="928694" cy="428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TextBox 10"/>
            <p:cNvSpPr txBox="1"/>
            <p:nvPr/>
          </p:nvSpPr>
          <p:spPr>
            <a:xfrm>
              <a:off x="1142976" y="3562634"/>
              <a:ext cx="1000133" cy="41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38,4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4549" y="547417"/>
            <a:ext cx="6253650" cy="2853224"/>
            <a:chOff x="214282" y="1071546"/>
            <a:chExt cx="8143932" cy="3857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14282" y="1071546"/>
              <a:ext cx="8143932" cy="3857652"/>
              <a:chOff x="214282" y="1071546"/>
              <a:chExt cx="8143932" cy="3857652"/>
            </a:xfrm>
          </p:grpSpPr>
          <p:pic>
            <p:nvPicPr>
              <p:cNvPr id="19" name="Рисунок 18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1071546"/>
                <a:ext cx="8143932" cy="385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3214678" y="2571744"/>
                <a:ext cx="857256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572000" y="3357562"/>
                <a:ext cx="928694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500694" y="2143116"/>
                <a:ext cx="1000132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000100" y="3643314"/>
                <a:ext cx="857256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643702" y="3643314"/>
                <a:ext cx="857256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14" name="TextBox 24"/>
            <p:cNvSpPr txBox="1"/>
            <p:nvPr/>
          </p:nvSpPr>
          <p:spPr>
            <a:xfrm>
              <a:off x="3286116" y="2571744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106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,6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25"/>
            <p:cNvSpPr txBox="1"/>
            <p:nvPr/>
          </p:nvSpPr>
          <p:spPr>
            <a:xfrm>
              <a:off x="1000100" y="3571876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45,2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26"/>
            <p:cNvSpPr txBox="1"/>
            <p:nvPr/>
          </p:nvSpPr>
          <p:spPr>
            <a:xfrm>
              <a:off x="5572132" y="2071678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76,3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27"/>
            <p:cNvSpPr txBox="1"/>
            <p:nvPr/>
          </p:nvSpPr>
          <p:spPr>
            <a:xfrm>
              <a:off x="4572000" y="3286124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29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6643702" y="3500438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45,1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10193" y="3010974"/>
            <a:ext cx="213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 подвала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7744" y="151769"/>
            <a:ext cx="213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 1-го этажа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8199" y="697920"/>
            <a:ext cx="2605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Минимаркет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Прачечная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Кафе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4,5. Универсальные помещения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8197" y="3717032"/>
            <a:ext cx="2426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 Фитнесс клуб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Сауна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Помещение хоз. назначения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НЕЖИЛЫХ ПОМЕЩЕНИЙ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mservice-ek.ru/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3" y="2047624"/>
            <a:ext cx="3876196" cy="28008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966788" y="4941888"/>
            <a:ext cx="309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прачечная</a:t>
            </a:r>
          </a:p>
        </p:txBody>
      </p:sp>
      <p:pic>
        <p:nvPicPr>
          <p:cNvPr id="6148" name="Picture 4" descr="http://www.2-999-999.ru/files/image/rss/sn/img1004211101069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32" y="2047624"/>
            <a:ext cx="3925683" cy="28008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103813" y="4954588"/>
            <a:ext cx="309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химчистка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80083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НЕЖИЛЫХ ПОМЕЩЕНИЙ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36550" y="4789488"/>
            <a:ext cx="3094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Общепит</a:t>
            </a:r>
          </a:p>
        </p:txBody>
      </p:sp>
      <p:pic>
        <p:nvPicPr>
          <p:cNvPr id="8194" name="Picture 2" descr="http://www.bis.bg/fsh/a/a/6/6/9/28041/photo/e/b/d/3833a9a3d15bfed98b02a79a754499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1" y="2446039"/>
            <a:ext cx="3096852" cy="2322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909888" y="4832350"/>
            <a:ext cx="3094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Спортзал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784850" y="4856163"/>
            <a:ext cx="30940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Комнаты досуга</a:t>
            </a:r>
          </a:p>
        </p:txBody>
      </p:sp>
      <p:pic>
        <p:nvPicPr>
          <p:cNvPr id="11" name="Picture 2" descr="http://www.volynnews.com/files/news/2012/08-30/34526-1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6" r="2981"/>
          <a:stretch/>
        </p:blipFill>
        <p:spPr bwMode="auto">
          <a:xfrm>
            <a:off x="3245153" y="2446038"/>
            <a:ext cx="2666813" cy="22812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0.liveinternet.ru/images/attach/c/6/89/332/89332810_3649429_15ac3a8289dd0e5211608973ce6d6e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33" y="2446038"/>
            <a:ext cx="2808955" cy="23019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311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ДОПОЛНИТЕЛЬНЫЕ УСЛУГИ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22350" y="4748213"/>
            <a:ext cx="309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Офисные услуги</a:t>
            </a:r>
          </a:p>
        </p:txBody>
      </p:sp>
      <p:pic>
        <p:nvPicPr>
          <p:cNvPr id="9218" name="Picture 2" descr="http://hq.md/company/img/631/10233847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66" y="2078510"/>
            <a:ext cx="2839337" cy="2600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060950" y="5002213"/>
            <a:ext cx="309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>
                <a:latin typeface="Arial" charset="0"/>
              </a:rPr>
              <a:t>Охраняемая автостоянка</a:t>
            </a:r>
          </a:p>
        </p:txBody>
      </p:sp>
      <p:pic>
        <p:nvPicPr>
          <p:cNvPr id="9" name="Picture 4" descr="http://help.butsa.ru/wiki/lib/exe/fetch.php?media=img_avt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12" y="2051699"/>
            <a:ext cx="4019550" cy="2783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7697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eldorado.ru/photos/71/new_71082891_l_16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228975"/>
            <a:ext cx="15033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ДОПОЛНИТЕЛЬНЫЕ УСЛУГИ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1022350" y="4748213"/>
            <a:ext cx="309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Камера хранения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764088" y="5016500"/>
            <a:ext cx="3094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>
                <a:latin typeface="Arial" charset="0"/>
              </a:rPr>
              <a:t>Прокат</a:t>
            </a:r>
          </a:p>
        </p:txBody>
      </p:sp>
      <p:pic>
        <p:nvPicPr>
          <p:cNvPr id="10242" name="Picture 2" descr="http://vesti.kz/userdata/51355f3e68278edfb16171cefa42b0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0" y="2041451"/>
            <a:ext cx="3695209" cy="25470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4" descr="http://i3.sokol.org.ua/goods/2262/2262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041525"/>
            <a:ext cx="1244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http://www.hiservice.ru/pics/pics3/89387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1704975"/>
            <a:ext cx="17160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2317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5731" y="404664"/>
            <a:ext cx="4751480" cy="5904655"/>
            <a:chOff x="5731" y="404664"/>
            <a:chExt cx="4751480" cy="590465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3762" y="5037980"/>
              <a:ext cx="3816424" cy="57606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3762" y="4461916"/>
              <a:ext cx="3816424" cy="576064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3762" y="3896518"/>
              <a:ext cx="3816424" cy="576064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3762" y="3320454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3762" y="2744390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3762" y="2168326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731" y="5614044"/>
              <a:ext cx="44272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293762" y="1592262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5731" y="1052735"/>
              <a:ext cx="4427254" cy="5395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3762" y="5614044"/>
              <a:ext cx="3816424" cy="57606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25810" y="2047527"/>
              <a:ext cx="3109679" cy="17201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Продажа квартир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25810" y="3931651"/>
              <a:ext cx="3109679" cy="11821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Прежние жильцы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09786" y="4869159"/>
              <a:ext cx="3533726" cy="14401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Нежилые помещения в аренду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9832" y="1602128"/>
              <a:ext cx="1697379" cy="467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6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5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07983" y="404664"/>
              <a:ext cx="1945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 вариант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355976" y="476672"/>
            <a:ext cx="5009747" cy="5832647"/>
            <a:chOff x="4355976" y="476672"/>
            <a:chExt cx="5009747" cy="5832647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4355976" y="476672"/>
              <a:ext cx="4788024" cy="5832647"/>
              <a:chOff x="4355976" y="476672"/>
              <a:chExt cx="4788024" cy="5832647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4932039" y="5037980"/>
                <a:ext cx="3819103" cy="576064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932039" y="4461916"/>
                <a:ext cx="3819103" cy="576064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932039" y="3896518"/>
                <a:ext cx="3819103" cy="576064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932039" y="3320454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932039" y="2744390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932039" y="2168326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355976" y="5614044"/>
                <a:ext cx="478802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4932039" y="1592262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655104" y="1052735"/>
                <a:ext cx="4430362" cy="53952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932039" y="5614044"/>
                <a:ext cx="3819103" cy="576064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5351249" y="2047527"/>
                <a:ext cx="3111862" cy="17201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Сдача в аренду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5351249" y="3931651"/>
                <a:ext cx="3111862" cy="11821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Прежние жильцы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5142929" y="4869159"/>
                <a:ext cx="3536206" cy="1440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Нежилые помещения в аренду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958054" y="476672"/>
                <a:ext cx="1945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 вариант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68344" y="1623106"/>
              <a:ext cx="1697379" cy="467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6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5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68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404664"/>
            <a:ext cx="4757211" cy="5904655"/>
            <a:chOff x="0" y="404664"/>
            <a:chExt cx="4757211" cy="590465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3762" y="5037980"/>
              <a:ext cx="3816424" cy="57606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3762" y="4461916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3762" y="3896518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3762" y="3320454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3762" y="2744390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3762" y="2168326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5614044"/>
              <a:ext cx="443298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293762" y="1592262"/>
              <a:ext cx="3816424" cy="5760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5731" y="1052735"/>
              <a:ext cx="4427254" cy="5395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3762" y="5614044"/>
              <a:ext cx="3816424" cy="57606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47134" y="2464357"/>
              <a:ext cx="3109679" cy="17201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Продажа квартир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09786" y="4869159"/>
              <a:ext cx="3533726" cy="14401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Нежилые помещения в аренду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9832" y="1602128"/>
              <a:ext cx="1697379" cy="467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6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5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07983" y="404664"/>
              <a:ext cx="1945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 вариант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83968" y="476672"/>
            <a:ext cx="5081755" cy="5832647"/>
            <a:chOff x="4283968" y="476672"/>
            <a:chExt cx="5081755" cy="583264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283968" y="476672"/>
              <a:ext cx="4860032" cy="5832647"/>
              <a:chOff x="4283968" y="476672"/>
              <a:chExt cx="4860032" cy="5832647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4932039" y="5037980"/>
                <a:ext cx="3819103" cy="576064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932039" y="4461916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932039" y="3896518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932039" y="3320454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932039" y="2744390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932039" y="2168326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283968" y="5614044"/>
                <a:ext cx="4860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4932039" y="1592262"/>
                <a:ext cx="3819103" cy="57606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655104" y="1052735"/>
                <a:ext cx="4430362" cy="53952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932039" y="5614044"/>
                <a:ext cx="3819103" cy="576064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5314354" y="2456358"/>
                <a:ext cx="3111862" cy="17201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Сдача в аренду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5142929" y="4869159"/>
                <a:ext cx="3536206" cy="1440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Нежилые помещения в аренду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958054" y="476672"/>
                <a:ext cx="1945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4 вариант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68344" y="1623106"/>
              <a:ext cx="1697379" cy="467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6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5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>
                <a:lnSpc>
                  <a:spcPct val="155000"/>
                </a:lnSpc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553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Анализ цен предложения жилья к продаже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8" descr="Описание: цены по район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4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8106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Заельцовского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района 66,22 тыс. руб./м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6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Анализ цен предложения жилья в аренду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4" descr="Описание: арендные ставки по район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1052736"/>
            <a:ext cx="8207374" cy="457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1155" y="5627340"/>
            <a:ext cx="6443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тыс. руб. – трехкомнатная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тыс. руб. – двухкомнатная (1-го типа), 19,5 тыс. руб. – двухкомнатная (2-го типа)</a:t>
            </a:r>
          </a:p>
        </p:txBody>
      </p:sp>
    </p:spTree>
    <p:extLst>
      <p:ext uri="{BB962C8B-B14F-4D97-AF65-F5344CB8AC3E}">
        <p14:creationId xmlns="" xmlns:p14="http://schemas.microsoft.com/office/powerpoint/2010/main" val="2293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olensk2.ru/images/img_16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604020" cy="34530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ОПРЕДЕЛЕНИЕ СТОИМОСТИ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НОВОГО СТРОИТЕЛЬСТВА И КАПИТАЛЬНОГО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РЕМОНТА</a:t>
            </a:r>
          </a:p>
        </p:txBody>
      </p:sp>
      <p:pic>
        <p:nvPicPr>
          <p:cNvPr id="1028" name="Picture 4" descr="http://www.hombiz.ru/wp-content/uploads/2009/09/%D0%A1%D1%82%D1%80%D0%BE%D0%B8%D1%82%D0%B5%D0%BB%D1%8C%D1%81%D1%82%D0%B2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87914"/>
            <a:ext cx="3488432" cy="29350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86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Основные показатели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84" y="1052736"/>
            <a:ext cx="45985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1 вариант</a:t>
            </a:r>
          </a:p>
          <a:p>
            <a:pPr>
              <a:spcAft>
                <a:spcPts val="1200"/>
              </a:spcAft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(2,3 этажи – прежние жильцы,    4-7 – продажа квартир)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94470,62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тыс.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ЧДД: 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22292,66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тыс. руб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1,98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IRR: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10,61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Срок окуп.: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лет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274" y="1052736"/>
            <a:ext cx="449423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2 вариант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(2,3 этажи – прежние жильцы, 4-7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сдача квартир в аренду)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ЧД: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163811,25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тыс.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ЧДД: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25523,09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тыс.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IRR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8,86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Срок окуп.: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 лет 3 мес.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26" y="4001576"/>
            <a:ext cx="45985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3 вариант</a:t>
            </a:r>
          </a:p>
          <a:p>
            <a:pPr>
              <a:spcAft>
                <a:spcPts val="1200"/>
              </a:spcAft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(2-7 – продажа квартир)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125868,05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тыс.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ЧДД: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51248,41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тыс. руб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2,31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IRR: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19,53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Срок окуп.: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года 8 мес.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090" y="4025190"/>
            <a:ext cx="47426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4 вариант</a:t>
            </a:r>
          </a:p>
          <a:p>
            <a:pPr>
              <a:spcAft>
                <a:spcPts val="1200"/>
              </a:spcAft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(2-7 – сдача квартир в аренду)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223543,15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тыс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ЧДД: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52957,77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тыс. руб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3,32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IRR: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11,05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Срок окуп.: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лет 7 мес.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8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5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29816" y="1440314"/>
            <a:ext cx="8568952" cy="2842126"/>
            <a:chOff x="229816" y="1440314"/>
            <a:chExt cx="8568952" cy="28421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9816" y="1974116"/>
              <a:ext cx="856895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стоимость </a:t>
              </a:r>
              <a:r>
                <a:rPr lang="ru-RU" sz="2400" i="1" dirty="0">
                  <a:latin typeface="Arial" pitchFamily="34" charset="0"/>
                  <a:cs typeface="Arial" pitchFamily="34" charset="0"/>
                </a:rPr>
                <a:t>1 м2 общей площади квартиры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равна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42,13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тыс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. р.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НДС;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стоимость </a:t>
              </a:r>
              <a:r>
                <a:rPr lang="ru-RU" sz="2400" i="1" dirty="0">
                  <a:latin typeface="Arial" pitchFamily="34" charset="0"/>
                  <a:cs typeface="Arial" pitchFamily="34" charset="0"/>
                </a:rPr>
                <a:t>1 м2 общей площади дома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равна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40,09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тыс. р.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НДС;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стоимость </a:t>
              </a:r>
              <a:r>
                <a:rPr lang="ru-RU" sz="2400" i="1" dirty="0">
                  <a:latin typeface="Arial" pitchFamily="34" charset="0"/>
                  <a:cs typeface="Arial" pitchFamily="34" charset="0"/>
                </a:rPr>
                <a:t>строительства надстройки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равна             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91 831,98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тыс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. р. с НДС.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2094" y="1440314"/>
              <a:ext cx="8366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u="sng" dirty="0" smtClean="0">
                  <a:latin typeface="Arial" pitchFamily="34" charset="0"/>
                  <a:cs typeface="Arial" pitchFamily="34" charset="0"/>
                </a:rPr>
                <a:t>Новое строительство (надстройка 5-ти этажей):</a:t>
              </a:r>
              <a:endParaRPr lang="ru-RU" sz="2400" i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9904" y="4282421"/>
            <a:ext cx="8568952" cy="2084391"/>
            <a:chOff x="259904" y="4282421"/>
            <a:chExt cx="8568952" cy="2084391"/>
          </a:xfrm>
        </p:grpSpPr>
        <p:sp>
          <p:nvSpPr>
            <p:cNvPr id="5" name="TextBox 4"/>
            <p:cNvSpPr txBox="1"/>
            <p:nvPr/>
          </p:nvSpPr>
          <p:spPr>
            <a:xfrm>
              <a:off x="1808076" y="4282421"/>
              <a:ext cx="547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u="sng" dirty="0" smtClean="0">
                  <a:latin typeface="Arial" pitchFamily="34" charset="0"/>
                  <a:cs typeface="Arial" pitchFamily="34" charset="0"/>
                </a:rPr>
                <a:t>Капитальный ремонт:</a:t>
              </a:r>
              <a:endParaRPr lang="ru-RU" sz="2400" i="1" u="sng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9904" y="4797152"/>
              <a:ext cx="85689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buFont typeface="Wingdings" pitchFamily="2" charset="2"/>
                <a:buChar char="ü"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стоимость </a:t>
              </a:r>
              <a:r>
                <a:rPr lang="ru-RU" sz="2400" i="1" dirty="0">
                  <a:latin typeface="Arial" pitchFamily="34" charset="0"/>
                  <a:cs typeface="Arial" pitchFamily="34" charset="0"/>
                </a:rPr>
                <a:t>1 м</a:t>
              </a:r>
              <a:r>
                <a:rPr lang="ru-RU" sz="2400" i="1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400" i="1" dirty="0">
                  <a:latin typeface="Arial" pitchFamily="34" charset="0"/>
                  <a:cs typeface="Arial" pitchFamily="34" charset="0"/>
                </a:rPr>
                <a:t> капитально ремонта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равна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20,16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тыс.р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НДС;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  <a:p>
              <a:pPr marL="285750" lvl="0" indent="-285750" algn="just">
                <a:buFont typeface="Wingdings" pitchFamily="2" charset="2"/>
                <a:buChar char="ü"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стоимость </a:t>
              </a:r>
              <a:r>
                <a:rPr lang="ru-RU" sz="2400" i="1" dirty="0">
                  <a:latin typeface="Arial" pitchFamily="34" charset="0"/>
                  <a:cs typeface="Arial" pitchFamily="34" charset="0"/>
                </a:rPr>
                <a:t>капитального ремонта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равна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                     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18 468,576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тыс.р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. с НДС. 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2026" y="242236"/>
            <a:ext cx="806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Стоимость реконструкции 2-х этажного жилого дома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" y="275587"/>
            <a:ext cx="1047137" cy="10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99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666" y="-1382"/>
            <a:ext cx="79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Применение новых технологий при строительстве и реконструкции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жилых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зданий в разрезе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отдельных конструктивных элементов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3590183"/>
              </p:ext>
            </p:extLst>
          </p:nvPr>
        </p:nvGraphicFramePr>
        <p:xfrm>
          <a:off x="107504" y="1270631"/>
          <a:ext cx="8928991" cy="561159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2328"/>
                <a:gridCol w="5976663"/>
              </a:tblGrid>
              <a:tr h="8622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Название конструктивного элемента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Новая технология (инновация)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5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1.Усиление оснований и фундаментов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" pitchFamily="34" charset="0"/>
                          <a:cs typeface="Arial" pitchFamily="34" charset="0"/>
                        </a:rPr>
                        <a:t>Буроинъекционные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сваи, как вертикальные, так и наклонные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07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2.Внутренние электрические сети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Трехфазная проводка и проводка с заземлением для ранее построенных жилых домов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78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3.Стены (опалубка)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Несъёмная опалубка из </a:t>
                      </a:r>
                      <a:r>
                        <a:rPr lang="ru-RU" sz="2000" dirty="0" err="1" smtClean="0">
                          <a:latin typeface="Arial" pitchFamily="34" charset="0"/>
                          <a:cs typeface="Arial" pitchFamily="34" charset="0"/>
                        </a:rPr>
                        <a:t>пенополистирола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053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4.Стропильная система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Технология </a:t>
                      </a:r>
                      <a:r>
                        <a:rPr lang="ru-RU" sz="2000" dirty="0" err="1" smtClean="0">
                          <a:latin typeface="Arial" pitchFamily="34" charset="0"/>
                          <a:cs typeface="Arial" pitchFamily="34" charset="0"/>
                        </a:rPr>
                        <a:t>Mitek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: проектирование и заводское изготовление деревянных стропильных ферм, соединенных в узлах металлическими пластинами со штампованными зубьями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9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5.Теплоизоляция фасадов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Теплоизоляция фасадов пенополистирольными плитами толщиной 100 мм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59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6.Изоляция кровли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Изоляция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армированной плитой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Ergole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" y="25452"/>
            <a:ext cx="1202705" cy="124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8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" y="-63139"/>
            <a:ext cx="1047137" cy="10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0"/>
            <a:ext cx="775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Экономические последствия и преимущества от применения инновационных материалов и решений: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5301208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появляется возможность продления срока службы коммуникаций и сетей (на 20 и более лет);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1115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исключаются ручные работы;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84482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применяются средства малой механизации (малогабаритное оборудование);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70892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снижается расход материалов;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5699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появляется возможность снижения вреда окружающей среде (более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экологичные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способы);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2930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снижаются единовременные вложения в капремонт на (до 10 %);</a:t>
            </a:r>
          </a:p>
        </p:txBody>
      </p:sp>
    </p:spTree>
    <p:extLst>
      <p:ext uri="{BB962C8B-B14F-4D97-AF65-F5344CB8AC3E}">
        <p14:creationId xmlns="" xmlns:p14="http://schemas.microsoft.com/office/powerpoint/2010/main" val="3558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137" cy="10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080" y="0"/>
            <a:ext cx="85324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Экономические последствия и преимущества от применения инновационных материалов и решений: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66355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надстройка сооружений без дополнительного усиления фундамента;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ходе эксплуатации возможна экономия на оплате за электроэнергию коммунального освещения за счет применения устройства, снижающего электропотребление в ночное время при осуществлении капитального ремонта по новой технологии;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повышаются теплоизоляция, звукоизоляция, гидроизоляция;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794" y="3789040"/>
            <a:ext cx="878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ускоряются сроки выполнения работ;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726" y="4293096"/>
            <a:ext cx="8906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возможно увеличение площади строения за счет толщины стен несъемной опалубки;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99583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значительно снижаются затраты на отопление здания;</a:t>
            </a:r>
          </a:p>
        </p:txBody>
      </p:sp>
    </p:spTree>
    <p:extLst>
      <p:ext uri="{BB962C8B-B14F-4D97-AF65-F5344CB8AC3E}">
        <p14:creationId xmlns="" xmlns:p14="http://schemas.microsoft.com/office/powerpoint/2010/main" val="3558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82" y="148478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ОРГАНИЗАЦИОННАЯ СХЕМА РЕАЛИЗАЦИИ 	ИНВЕСТИЦИОННО-СТРОИТЕЛЬНОГО ПРОЕКТА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0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349" y="2276872"/>
            <a:ext cx="7632848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Спекулятивный </a:t>
            </a:r>
            <a:r>
              <a:rPr lang="ru-RU" sz="2400" u="sng" dirty="0" err="1">
                <a:latin typeface="Arial" pitchFamily="34" charset="0"/>
                <a:cs typeface="Arial" pitchFamily="34" charset="0"/>
              </a:rPr>
              <a:t>девелопмент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схема реализации проекта, при которой девелопер создает объект недвижимости для получения прибыли от его аренды и реализации новым собственникам, выступая единым организатором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370" y="230832"/>
            <a:ext cx="7754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ПРИМЕНЕНИЕ СХЕМЫ СПЕКУЛЯТИВНОГО ДЕВЕЛОПМЕНТА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1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28" y="202110"/>
            <a:ext cx="9399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ПРЕИМУЩЕСТВА ПРОЕКТНОГО ФИНАНСИРОВАНИЯ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5106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возможность привлечения объемов инвестиционных ресурсов существенно превышающих наличные активы соискателя инвестиций;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5139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start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up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проектов;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61248"/>
            <a:ext cx="829994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снижение проектных рисков и их распределение между несколькими участниками проекта;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502" y="4221088"/>
            <a:ext cx="829994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возможность введения моратория на обслуживание интересов инвестора и возврата основного долга на время освоения капитальных затрат и вывода проекта на производственную мощность.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2885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829</Words>
  <Application>Microsoft Office PowerPoint</Application>
  <PresentationFormat>Экран (4:3)</PresentationFormat>
  <Paragraphs>163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ИСПОЛЬЗОВАНИЕ НЕЖИЛЫХ ПОМЕЩЕНИЙ</vt:lpstr>
      <vt:lpstr>ИСПОЛЬЗОВАНИЕ НЕЖИЛЫХ ПОМЕЩЕНИЙ</vt:lpstr>
      <vt:lpstr>ДОПОЛНИТЕЛЬНЫЕ УСЛУГИ</vt:lpstr>
      <vt:lpstr>ДОПОЛНИТЕЛЬНЫЕ УСЛУГИ</vt:lpstr>
      <vt:lpstr>Слайд 16</vt:lpstr>
      <vt:lpstr>Слайд 17</vt:lpstr>
      <vt:lpstr>Анализ цен предложения жилья к продаже</vt:lpstr>
      <vt:lpstr>Анализ цен предложения жилья в аренду</vt:lpstr>
      <vt:lpstr>Основные показатели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Шабанов Р.Ш.</cp:lastModifiedBy>
  <cp:revision>28</cp:revision>
  <dcterms:created xsi:type="dcterms:W3CDTF">2013-05-30T17:05:54Z</dcterms:created>
  <dcterms:modified xsi:type="dcterms:W3CDTF">2013-05-31T03:35:24Z</dcterms:modified>
</cp:coreProperties>
</file>