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По данным Всемирного Банка и Программы развития ООН структура национального богатства в мире</a:t>
            </a:r>
          </a:p>
        </c:rich>
      </c:tx>
      <c:layout>
        <c:manualLayout>
          <c:xMode val="edge"/>
          <c:yMode val="edge"/>
          <c:x val="0.12496898492760064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0514780765100173"/>
                  <c:y val="-0.11776174851133393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/>
                      <a:t>64%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Лист1!$E$5:$E$7</c:f>
              <c:strCache>
                <c:ptCount val="3"/>
                <c:pt idx="0">
                  <c:v>природные ресурсы</c:v>
                </c:pt>
                <c:pt idx="1">
                  <c:v>материальные ресурсы</c:v>
                </c:pt>
                <c:pt idx="2">
                  <c:v>человеческий капитал</c:v>
                </c:pt>
              </c:strCache>
            </c:strRef>
          </c:cat>
          <c:val>
            <c:numRef>
              <c:f>Лист1!$F$5:$F$7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219133059289698"/>
          <c:y val="0.24318168070252055"/>
          <c:w val="0.25899020479206014"/>
          <c:h val="0.3823575734595478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ru-RU" sz="3600"/>
              <a:t>Соотношение для России</a:t>
            </a:r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32098765432098E-3"/>
          <c:y val="0.17779047775117693"/>
          <c:w val="0.70857012939172082"/>
          <c:h val="0.7699182052631828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explosion val="22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Лист1!$E$30:$E$32</c:f>
              <c:strCache>
                <c:ptCount val="3"/>
                <c:pt idx="0">
                  <c:v>природные ресурсы</c:v>
                </c:pt>
                <c:pt idx="1">
                  <c:v>материальные ресурсы</c:v>
                </c:pt>
                <c:pt idx="2">
                  <c:v>человеческий капитал</c:v>
                </c:pt>
              </c:strCache>
            </c:strRef>
          </c:cat>
          <c:val>
            <c:numRef>
              <c:f>Лист1!$F$30:$F$32</c:f>
              <c:numCache>
                <c:formatCode>0%</c:formatCode>
                <c:ptCount val="3"/>
                <c:pt idx="0">
                  <c:v>0.85</c:v>
                </c:pt>
                <c:pt idx="1">
                  <c:v>0.08</c:v>
                </c:pt>
                <c:pt idx="2">
                  <c:v>7.0000000000000007E-2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37578983182667"/>
          <c:y val="0.29573868999545649"/>
          <c:w val="0.31636495090891414"/>
          <c:h val="0.4163663175569332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85559-AEA6-4E1A-9820-30E28FFDB2B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D3933-5210-490A-952F-E30C5BFC0190}">
      <dgm:prSet phldrT="[Текст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Поиск архитектурного и объёмно-планировочного решения</a:t>
          </a:r>
          <a:endParaRPr lang="ru-RU" dirty="0">
            <a:solidFill>
              <a:schemeClr val="tx1"/>
            </a:solidFill>
          </a:endParaRPr>
        </a:p>
      </dgm:t>
    </dgm:pt>
    <dgm:pt modelId="{8691395D-16AA-4B3A-AB14-E05F899E3CCD}" type="parTrans" cxnId="{87181A38-8120-4216-94B6-363628D823B7}">
      <dgm:prSet/>
      <dgm:spPr/>
      <dgm:t>
        <a:bodyPr/>
        <a:lstStyle/>
        <a:p>
          <a:endParaRPr lang="ru-RU"/>
        </a:p>
      </dgm:t>
    </dgm:pt>
    <dgm:pt modelId="{B1CF7F83-1E2E-454F-91BE-2207A0F35BC6}" type="sibTrans" cxnId="{87181A38-8120-4216-94B6-363628D823B7}">
      <dgm:prSet/>
      <dgm:spPr/>
      <dgm:t>
        <a:bodyPr/>
        <a:lstStyle/>
        <a:p>
          <a:endParaRPr lang="ru-RU"/>
        </a:p>
      </dgm:t>
    </dgm:pt>
    <dgm:pt modelId="{20641D3B-30FF-4DF5-BBB2-F2BC06F62B86}">
      <dgm:prSet phldrT="[Текст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Панельное отопление</a:t>
          </a:r>
          <a:endParaRPr lang="ru-RU" dirty="0">
            <a:solidFill>
              <a:schemeClr val="tx1"/>
            </a:solidFill>
          </a:endParaRPr>
        </a:p>
      </dgm:t>
    </dgm:pt>
    <dgm:pt modelId="{098D1E1D-7DF6-4262-BAD5-51ADE91ED40F}" type="parTrans" cxnId="{0EAE066A-7E01-4BFA-8B14-D7BBE6C0A3AE}">
      <dgm:prSet/>
      <dgm:spPr/>
      <dgm:t>
        <a:bodyPr/>
        <a:lstStyle/>
        <a:p>
          <a:endParaRPr lang="ru-RU"/>
        </a:p>
      </dgm:t>
    </dgm:pt>
    <dgm:pt modelId="{4EEF5CCE-5FF8-4025-A85F-411B2855A1E1}" type="sibTrans" cxnId="{0EAE066A-7E01-4BFA-8B14-D7BBE6C0A3AE}">
      <dgm:prSet/>
      <dgm:spPr/>
      <dgm:t>
        <a:bodyPr/>
        <a:lstStyle/>
        <a:p>
          <a:endParaRPr lang="ru-RU"/>
        </a:p>
      </dgm:t>
    </dgm:pt>
    <dgm:pt modelId="{D0C425CC-D963-4564-B57F-A4AC6BEE7AAF}">
      <dgm:prSet phldrT="[Текст]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Гелиоколлекторы</a:t>
          </a:r>
          <a:endParaRPr lang="ru-RU" dirty="0">
            <a:solidFill>
              <a:schemeClr val="tx1"/>
            </a:solidFill>
          </a:endParaRPr>
        </a:p>
      </dgm:t>
    </dgm:pt>
    <dgm:pt modelId="{856A2DE5-BBDD-44D4-9B26-64CB5E7CCC73}" type="parTrans" cxnId="{9E35E01D-E876-47DF-B5BB-3FF7041B4504}">
      <dgm:prSet/>
      <dgm:spPr/>
      <dgm:t>
        <a:bodyPr/>
        <a:lstStyle/>
        <a:p>
          <a:endParaRPr lang="ru-RU"/>
        </a:p>
      </dgm:t>
    </dgm:pt>
    <dgm:pt modelId="{F658EC23-997A-4EA7-8F2E-C69E659CBD9F}" type="sibTrans" cxnId="{9E35E01D-E876-47DF-B5BB-3FF7041B4504}">
      <dgm:prSet/>
      <dgm:spPr/>
      <dgm:t>
        <a:bodyPr/>
        <a:lstStyle/>
        <a:p>
          <a:endParaRPr lang="ru-RU"/>
        </a:p>
      </dgm:t>
    </dgm:pt>
    <dgm:pt modelId="{A49C9397-BB59-449A-9964-CC3D8785DFB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Применение инновационных материалов и технологий в строительстве</a:t>
          </a:r>
          <a:endParaRPr lang="ru-RU" dirty="0">
            <a:solidFill>
              <a:schemeClr val="tx1"/>
            </a:solidFill>
          </a:endParaRPr>
        </a:p>
      </dgm:t>
    </dgm:pt>
    <dgm:pt modelId="{C9697A24-EE25-4111-88C5-6EDD840D6FDB}" type="parTrans" cxnId="{243F9150-5A8D-41F4-8E98-03543D8C5465}">
      <dgm:prSet/>
      <dgm:spPr/>
      <dgm:t>
        <a:bodyPr/>
        <a:lstStyle/>
        <a:p>
          <a:endParaRPr lang="ru-RU"/>
        </a:p>
      </dgm:t>
    </dgm:pt>
    <dgm:pt modelId="{001181FE-0B80-479F-A4AC-8CB2679A4577}" type="sibTrans" cxnId="{243F9150-5A8D-41F4-8E98-03543D8C5465}">
      <dgm:prSet/>
      <dgm:spPr/>
      <dgm:t>
        <a:bodyPr/>
        <a:lstStyle/>
        <a:p>
          <a:endParaRPr lang="ru-RU"/>
        </a:p>
      </dgm:t>
    </dgm:pt>
    <dgm:pt modelId="{166A1EFD-9CC0-4F23-AF46-9A7E080C133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Солнечные коллекторы</a:t>
          </a:r>
          <a:endParaRPr lang="ru-RU" dirty="0">
            <a:solidFill>
              <a:schemeClr val="tx1"/>
            </a:solidFill>
          </a:endParaRPr>
        </a:p>
      </dgm:t>
    </dgm:pt>
    <dgm:pt modelId="{4CDECA8E-5A6A-4BF7-A076-6FF484F10C1F}" type="parTrans" cxnId="{FCE3873E-E03E-45C8-9660-A03AC4B08A8F}">
      <dgm:prSet/>
      <dgm:spPr/>
      <dgm:t>
        <a:bodyPr/>
        <a:lstStyle/>
        <a:p>
          <a:endParaRPr lang="ru-RU"/>
        </a:p>
      </dgm:t>
    </dgm:pt>
    <dgm:pt modelId="{A030578B-2FC4-4BCC-8313-F47047448B23}" type="sibTrans" cxnId="{FCE3873E-E03E-45C8-9660-A03AC4B08A8F}">
      <dgm:prSet/>
      <dgm:spPr/>
      <dgm:t>
        <a:bodyPr/>
        <a:lstStyle/>
        <a:p>
          <a:endParaRPr lang="ru-RU"/>
        </a:p>
      </dgm:t>
    </dgm:pt>
    <dgm:pt modelId="{D611AED5-97E8-4DE4-ABA4-9980F8B0BD4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Рекуперация теплоты сточных бытовых вод</a:t>
          </a:r>
          <a:endParaRPr lang="ru-RU" dirty="0">
            <a:solidFill>
              <a:schemeClr val="tx1"/>
            </a:solidFill>
          </a:endParaRPr>
        </a:p>
      </dgm:t>
    </dgm:pt>
    <dgm:pt modelId="{D76D80A0-66C0-4635-A1BA-7396AB09D0AF}" type="parTrans" cxnId="{064870CD-7601-4434-8ED2-199CB57E83AA}">
      <dgm:prSet/>
      <dgm:spPr/>
      <dgm:t>
        <a:bodyPr/>
        <a:lstStyle/>
        <a:p>
          <a:endParaRPr lang="ru-RU"/>
        </a:p>
      </dgm:t>
    </dgm:pt>
    <dgm:pt modelId="{2B8CBED0-CB12-4801-ADCE-2E4D6CFE8833}" type="sibTrans" cxnId="{064870CD-7601-4434-8ED2-199CB57E83AA}">
      <dgm:prSet/>
      <dgm:spPr/>
      <dgm:t>
        <a:bodyPr/>
        <a:lstStyle/>
        <a:p>
          <a:endParaRPr lang="ru-RU"/>
        </a:p>
      </dgm:t>
    </dgm:pt>
    <dgm:pt modelId="{D2DAEF6E-15CC-418B-8833-E34D2100B45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Экономическое обоснование применения проектных решений</a:t>
          </a:r>
          <a:endParaRPr lang="ru-RU" dirty="0">
            <a:solidFill>
              <a:schemeClr val="tx1"/>
            </a:solidFill>
          </a:endParaRPr>
        </a:p>
      </dgm:t>
    </dgm:pt>
    <dgm:pt modelId="{7C95491B-B07D-453E-B1F7-0F320991FF22}" type="parTrans" cxnId="{5477D02E-0476-4D5C-956D-A689BBC4356F}">
      <dgm:prSet/>
      <dgm:spPr/>
      <dgm:t>
        <a:bodyPr/>
        <a:lstStyle/>
        <a:p>
          <a:endParaRPr lang="ru-RU"/>
        </a:p>
      </dgm:t>
    </dgm:pt>
    <dgm:pt modelId="{F84DD8FA-1DB8-4261-ADD3-F492F87B45EE}" type="sibTrans" cxnId="{5477D02E-0476-4D5C-956D-A689BBC4356F}">
      <dgm:prSet/>
      <dgm:spPr/>
      <dgm:t>
        <a:bodyPr/>
        <a:lstStyle/>
        <a:p>
          <a:endParaRPr lang="ru-RU"/>
        </a:p>
      </dgm:t>
    </dgm:pt>
    <dgm:pt modelId="{8D0971B7-8A1E-4618-AF5B-62486C50AD3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 просто креативные идеи, а  энергосберегающие, экономные и окупаемые технологии в строительстве</a:t>
          </a:r>
          <a:endParaRPr lang="ru-RU" dirty="0">
            <a:solidFill>
              <a:schemeClr val="tx1"/>
            </a:solidFill>
          </a:endParaRPr>
        </a:p>
      </dgm:t>
    </dgm:pt>
    <dgm:pt modelId="{E8FA932F-DD45-4421-8435-4271E3EE7EB7}" type="parTrans" cxnId="{4EEF4A75-6D8C-4727-AFD5-8B980E257CD7}">
      <dgm:prSet/>
      <dgm:spPr/>
      <dgm:t>
        <a:bodyPr/>
        <a:lstStyle/>
        <a:p>
          <a:endParaRPr lang="ru-RU"/>
        </a:p>
      </dgm:t>
    </dgm:pt>
    <dgm:pt modelId="{06FEBBD5-037D-4BE8-AB6C-86A8B42B7524}" type="sibTrans" cxnId="{4EEF4A75-6D8C-4727-AFD5-8B980E257CD7}">
      <dgm:prSet/>
      <dgm:spPr/>
      <dgm:t>
        <a:bodyPr/>
        <a:lstStyle/>
        <a:p>
          <a:endParaRPr lang="ru-RU"/>
        </a:p>
      </dgm:t>
    </dgm:pt>
    <dgm:pt modelId="{77F14B66-1698-4005-9899-F8F6AF9354B6}" type="pres">
      <dgm:prSet presAssocID="{89085559-AEA6-4E1A-9820-30E28FFDB2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236C2-2EFC-49D7-B294-6017E58A2BE3}" type="pres">
      <dgm:prSet presAssocID="{875D3933-5210-490A-952F-E30C5BFC0190}" presName="comp" presStyleCnt="0"/>
      <dgm:spPr/>
    </dgm:pt>
    <dgm:pt modelId="{868DA295-EBE5-4392-81CD-4D931DBDA992}" type="pres">
      <dgm:prSet presAssocID="{875D3933-5210-490A-952F-E30C5BFC0190}" presName="box" presStyleLbl="node1" presStyleIdx="0" presStyleCnt="3" custLinFactNeighborX="-12484" custLinFactNeighborY="-32219"/>
      <dgm:spPr/>
      <dgm:t>
        <a:bodyPr/>
        <a:lstStyle/>
        <a:p>
          <a:endParaRPr lang="ru-RU"/>
        </a:p>
      </dgm:t>
    </dgm:pt>
    <dgm:pt modelId="{FBC0A743-6A76-4630-931A-FE964D8B1B06}" type="pres">
      <dgm:prSet presAssocID="{875D3933-5210-490A-952F-E30C5BFC019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9941E0B4-4604-47A0-952D-E75CDFA62B89}" type="pres">
      <dgm:prSet presAssocID="{875D3933-5210-490A-952F-E30C5BFC019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8AA0D-19CE-4A27-A45A-E6D5AC69C0D6}" type="pres">
      <dgm:prSet presAssocID="{B1CF7F83-1E2E-454F-91BE-2207A0F35BC6}" presName="spacer" presStyleCnt="0"/>
      <dgm:spPr/>
    </dgm:pt>
    <dgm:pt modelId="{2025848C-AF60-474C-91CE-F9474FB1A23F}" type="pres">
      <dgm:prSet presAssocID="{A49C9397-BB59-449A-9964-CC3D8785DFB9}" presName="comp" presStyleCnt="0"/>
      <dgm:spPr/>
    </dgm:pt>
    <dgm:pt modelId="{FC0F0C0F-3904-400F-B94D-81224CAAD344}" type="pres">
      <dgm:prSet presAssocID="{A49C9397-BB59-449A-9964-CC3D8785DFB9}" presName="box" presStyleLbl="node1" presStyleIdx="1" presStyleCnt="3"/>
      <dgm:spPr/>
      <dgm:t>
        <a:bodyPr/>
        <a:lstStyle/>
        <a:p>
          <a:endParaRPr lang="ru-RU"/>
        </a:p>
      </dgm:t>
    </dgm:pt>
    <dgm:pt modelId="{384282C3-672D-459D-8CDC-71F5B91EEF5A}" type="pres">
      <dgm:prSet presAssocID="{A49C9397-BB59-449A-9964-CC3D8785DFB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FD77B03-6361-43B9-8DFE-1914DD03D716}" type="pres">
      <dgm:prSet presAssocID="{A49C9397-BB59-449A-9964-CC3D8785DFB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2A41F-9FC5-4AD2-BD81-EA84A72F4732}" type="pres">
      <dgm:prSet presAssocID="{001181FE-0B80-479F-A4AC-8CB2679A4577}" presName="spacer" presStyleCnt="0"/>
      <dgm:spPr/>
    </dgm:pt>
    <dgm:pt modelId="{A3946CBD-0351-400D-BC15-AF5B99092110}" type="pres">
      <dgm:prSet presAssocID="{D2DAEF6E-15CC-418B-8833-E34D2100B454}" presName="comp" presStyleCnt="0"/>
      <dgm:spPr/>
    </dgm:pt>
    <dgm:pt modelId="{C4D0AB44-E768-4C2E-B65D-BB2B732D7C8D}" type="pres">
      <dgm:prSet presAssocID="{D2DAEF6E-15CC-418B-8833-E34D2100B454}" presName="box" presStyleLbl="node1" presStyleIdx="2" presStyleCnt="3"/>
      <dgm:spPr/>
      <dgm:t>
        <a:bodyPr/>
        <a:lstStyle/>
        <a:p>
          <a:endParaRPr lang="ru-RU"/>
        </a:p>
      </dgm:t>
    </dgm:pt>
    <dgm:pt modelId="{2648181A-6A16-4B2D-80F0-3C32E2B59B1A}" type="pres">
      <dgm:prSet presAssocID="{D2DAEF6E-15CC-418B-8833-E34D2100B454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7C796BCD-1A40-44C0-9293-EE7EBCD50267}" type="pres">
      <dgm:prSet presAssocID="{D2DAEF6E-15CC-418B-8833-E34D2100B45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EF4A75-6D8C-4727-AFD5-8B980E257CD7}" srcId="{D2DAEF6E-15CC-418B-8833-E34D2100B454}" destId="{8D0971B7-8A1E-4618-AF5B-62486C50AD36}" srcOrd="0" destOrd="0" parTransId="{E8FA932F-DD45-4421-8435-4271E3EE7EB7}" sibTransId="{06FEBBD5-037D-4BE8-AB6C-86A8B42B7524}"/>
    <dgm:cxn modelId="{4C1CB352-1604-433F-B84D-4F9B3D2CB3C1}" type="presOf" srcId="{A49C9397-BB59-449A-9964-CC3D8785DFB9}" destId="{FC0F0C0F-3904-400F-B94D-81224CAAD344}" srcOrd="0" destOrd="0" presId="urn:microsoft.com/office/officeart/2005/8/layout/vList4"/>
    <dgm:cxn modelId="{04CDD298-F8FE-4D26-AEC5-600A373AD5A8}" type="presOf" srcId="{D2DAEF6E-15CC-418B-8833-E34D2100B454}" destId="{7C796BCD-1A40-44C0-9293-EE7EBCD50267}" srcOrd="1" destOrd="0" presId="urn:microsoft.com/office/officeart/2005/8/layout/vList4"/>
    <dgm:cxn modelId="{064870CD-7601-4434-8ED2-199CB57E83AA}" srcId="{A49C9397-BB59-449A-9964-CC3D8785DFB9}" destId="{D611AED5-97E8-4DE4-ABA4-9980F8B0BD43}" srcOrd="1" destOrd="0" parTransId="{D76D80A0-66C0-4635-A1BA-7396AB09D0AF}" sibTransId="{2B8CBED0-CB12-4801-ADCE-2E4D6CFE8833}"/>
    <dgm:cxn modelId="{1B2ADB95-4639-4A14-966E-EAC62D0E2D35}" type="presOf" srcId="{166A1EFD-9CC0-4F23-AF46-9A7E080C1336}" destId="{FC0F0C0F-3904-400F-B94D-81224CAAD344}" srcOrd="0" destOrd="1" presId="urn:microsoft.com/office/officeart/2005/8/layout/vList4"/>
    <dgm:cxn modelId="{87181A38-8120-4216-94B6-363628D823B7}" srcId="{89085559-AEA6-4E1A-9820-30E28FFDB2BC}" destId="{875D3933-5210-490A-952F-E30C5BFC0190}" srcOrd="0" destOrd="0" parTransId="{8691395D-16AA-4B3A-AB14-E05F899E3CCD}" sibTransId="{B1CF7F83-1E2E-454F-91BE-2207A0F35BC6}"/>
    <dgm:cxn modelId="{243F9150-5A8D-41F4-8E98-03543D8C5465}" srcId="{89085559-AEA6-4E1A-9820-30E28FFDB2BC}" destId="{A49C9397-BB59-449A-9964-CC3D8785DFB9}" srcOrd="1" destOrd="0" parTransId="{C9697A24-EE25-4111-88C5-6EDD840D6FDB}" sibTransId="{001181FE-0B80-479F-A4AC-8CB2679A4577}"/>
    <dgm:cxn modelId="{B768C01A-5E4E-4515-92B6-4A8B4A69672A}" type="presOf" srcId="{D611AED5-97E8-4DE4-ABA4-9980F8B0BD43}" destId="{7FD77B03-6361-43B9-8DFE-1914DD03D716}" srcOrd="1" destOrd="2" presId="urn:microsoft.com/office/officeart/2005/8/layout/vList4"/>
    <dgm:cxn modelId="{34A53689-FA39-4CC5-B1A5-EFBE26C9BABC}" type="presOf" srcId="{20641D3B-30FF-4DF5-BBB2-F2BC06F62B86}" destId="{868DA295-EBE5-4392-81CD-4D931DBDA992}" srcOrd="0" destOrd="1" presId="urn:microsoft.com/office/officeart/2005/8/layout/vList4"/>
    <dgm:cxn modelId="{618A8724-7F68-4C14-A842-FC67F91D2448}" type="presOf" srcId="{8D0971B7-8A1E-4618-AF5B-62486C50AD36}" destId="{C4D0AB44-E768-4C2E-B65D-BB2B732D7C8D}" srcOrd="0" destOrd="1" presId="urn:microsoft.com/office/officeart/2005/8/layout/vList4"/>
    <dgm:cxn modelId="{FCE3873E-E03E-45C8-9660-A03AC4B08A8F}" srcId="{A49C9397-BB59-449A-9964-CC3D8785DFB9}" destId="{166A1EFD-9CC0-4F23-AF46-9A7E080C1336}" srcOrd="0" destOrd="0" parTransId="{4CDECA8E-5A6A-4BF7-A076-6FF484F10C1F}" sibTransId="{A030578B-2FC4-4BCC-8313-F47047448B23}"/>
    <dgm:cxn modelId="{13973566-6998-4575-A212-E85092E123A6}" type="presOf" srcId="{D0C425CC-D963-4564-B57F-A4AC6BEE7AAF}" destId="{868DA295-EBE5-4392-81CD-4D931DBDA992}" srcOrd="0" destOrd="2" presId="urn:microsoft.com/office/officeart/2005/8/layout/vList4"/>
    <dgm:cxn modelId="{313885C5-4F8C-402D-BE2E-2D1C108766FA}" type="presOf" srcId="{166A1EFD-9CC0-4F23-AF46-9A7E080C1336}" destId="{7FD77B03-6361-43B9-8DFE-1914DD03D716}" srcOrd="1" destOrd="1" presId="urn:microsoft.com/office/officeart/2005/8/layout/vList4"/>
    <dgm:cxn modelId="{BE661463-8F83-43EB-BF78-6B13011FEC9F}" type="presOf" srcId="{D611AED5-97E8-4DE4-ABA4-9980F8B0BD43}" destId="{FC0F0C0F-3904-400F-B94D-81224CAAD344}" srcOrd="0" destOrd="2" presId="urn:microsoft.com/office/officeart/2005/8/layout/vList4"/>
    <dgm:cxn modelId="{8C6D8951-0C79-42FF-9CB5-6AAF4BE7CE0B}" type="presOf" srcId="{8D0971B7-8A1E-4618-AF5B-62486C50AD36}" destId="{7C796BCD-1A40-44C0-9293-EE7EBCD50267}" srcOrd="1" destOrd="1" presId="urn:microsoft.com/office/officeart/2005/8/layout/vList4"/>
    <dgm:cxn modelId="{E43D4923-8557-4FAF-B3BD-F1C18DE22AA7}" type="presOf" srcId="{A49C9397-BB59-449A-9964-CC3D8785DFB9}" destId="{7FD77B03-6361-43B9-8DFE-1914DD03D716}" srcOrd="1" destOrd="0" presId="urn:microsoft.com/office/officeart/2005/8/layout/vList4"/>
    <dgm:cxn modelId="{8C78CD05-BCD9-4885-8C7A-58C28875F9E0}" type="presOf" srcId="{875D3933-5210-490A-952F-E30C5BFC0190}" destId="{868DA295-EBE5-4392-81CD-4D931DBDA992}" srcOrd="0" destOrd="0" presId="urn:microsoft.com/office/officeart/2005/8/layout/vList4"/>
    <dgm:cxn modelId="{5E2CB69B-E7B7-415E-8D43-2B1D233D06B3}" type="presOf" srcId="{20641D3B-30FF-4DF5-BBB2-F2BC06F62B86}" destId="{9941E0B4-4604-47A0-952D-E75CDFA62B89}" srcOrd="1" destOrd="1" presId="urn:microsoft.com/office/officeart/2005/8/layout/vList4"/>
    <dgm:cxn modelId="{0EAE066A-7E01-4BFA-8B14-D7BBE6C0A3AE}" srcId="{875D3933-5210-490A-952F-E30C5BFC0190}" destId="{20641D3B-30FF-4DF5-BBB2-F2BC06F62B86}" srcOrd="0" destOrd="0" parTransId="{098D1E1D-7DF6-4262-BAD5-51ADE91ED40F}" sibTransId="{4EEF5CCE-5FF8-4025-A85F-411B2855A1E1}"/>
    <dgm:cxn modelId="{9E35E01D-E876-47DF-B5BB-3FF7041B4504}" srcId="{875D3933-5210-490A-952F-E30C5BFC0190}" destId="{D0C425CC-D963-4564-B57F-A4AC6BEE7AAF}" srcOrd="1" destOrd="0" parTransId="{856A2DE5-BBDD-44D4-9B26-64CB5E7CCC73}" sibTransId="{F658EC23-997A-4EA7-8F2E-C69E659CBD9F}"/>
    <dgm:cxn modelId="{5348B1F8-2612-4B45-BED2-E728D6326571}" type="presOf" srcId="{D0C425CC-D963-4564-B57F-A4AC6BEE7AAF}" destId="{9941E0B4-4604-47A0-952D-E75CDFA62B89}" srcOrd="1" destOrd="2" presId="urn:microsoft.com/office/officeart/2005/8/layout/vList4"/>
    <dgm:cxn modelId="{5477D02E-0476-4D5C-956D-A689BBC4356F}" srcId="{89085559-AEA6-4E1A-9820-30E28FFDB2BC}" destId="{D2DAEF6E-15CC-418B-8833-E34D2100B454}" srcOrd="2" destOrd="0" parTransId="{7C95491B-B07D-453E-B1F7-0F320991FF22}" sibTransId="{F84DD8FA-1DB8-4261-ADD3-F492F87B45EE}"/>
    <dgm:cxn modelId="{D4C802F9-C840-4480-B4A0-A8CC876A84DB}" type="presOf" srcId="{89085559-AEA6-4E1A-9820-30E28FFDB2BC}" destId="{77F14B66-1698-4005-9899-F8F6AF9354B6}" srcOrd="0" destOrd="0" presId="urn:microsoft.com/office/officeart/2005/8/layout/vList4"/>
    <dgm:cxn modelId="{9C7A51E6-EDFC-4BDE-BBF3-4AE373E46E64}" type="presOf" srcId="{D2DAEF6E-15CC-418B-8833-E34D2100B454}" destId="{C4D0AB44-E768-4C2E-B65D-BB2B732D7C8D}" srcOrd="0" destOrd="0" presId="urn:microsoft.com/office/officeart/2005/8/layout/vList4"/>
    <dgm:cxn modelId="{E33CAC9B-8816-4792-9462-B2552859FA1B}" type="presOf" srcId="{875D3933-5210-490A-952F-E30C5BFC0190}" destId="{9941E0B4-4604-47A0-952D-E75CDFA62B89}" srcOrd="1" destOrd="0" presId="urn:microsoft.com/office/officeart/2005/8/layout/vList4"/>
    <dgm:cxn modelId="{507341F4-754A-4D8E-BCAF-E6A310A352AB}" type="presParOf" srcId="{77F14B66-1698-4005-9899-F8F6AF9354B6}" destId="{FEC236C2-2EFC-49D7-B294-6017E58A2BE3}" srcOrd="0" destOrd="0" presId="urn:microsoft.com/office/officeart/2005/8/layout/vList4"/>
    <dgm:cxn modelId="{789D612D-BE9A-4933-8394-8220EE2FB2D9}" type="presParOf" srcId="{FEC236C2-2EFC-49D7-B294-6017E58A2BE3}" destId="{868DA295-EBE5-4392-81CD-4D931DBDA992}" srcOrd="0" destOrd="0" presId="urn:microsoft.com/office/officeart/2005/8/layout/vList4"/>
    <dgm:cxn modelId="{DAB83B1A-7367-4D5E-984D-C29EB6F34E83}" type="presParOf" srcId="{FEC236C2-2EFC-49D7-B294-6017E58A2BE3}" destId="{FBC0A743-6A76-4630-931A-FE964D8B1B06}" srcOrd="1" destOrd="0" presId="urn:microsoft.com/office/officeart/2005/8/layout/vList4"/>
    <dgm:cxn modelId="{03CF72DC-61EF-4F04-B24A-04742CB360A9}" type="presParOf" srcId="{FEC236C2-2EFC-49D7-B294-6017E58A2BE3}" destId="{9941E0B4-4604-47A0-952D-E75CDFA62B89}" srcOrd="2" destOrd="0" presId="urn:microsoft.com/office/officeart/2005/8/layout/vList4"/>
    <dgm:cxn modelId="{90E14577-90A3-425B-A41F-E5B37E857328}" type="presParOf" srcId="{77F14B66-1698-4005-9899-F8F6AF9354B6}" destId="{D2E8AA0D-19CE-4A27-A45A-E6D5AC69C0D6}" srcOrd="1" destOrd="0" presId="urn:microsoft.com/office/officeart/2005/8/layout/vList4"/>
    <dgm:cxn modelId="{29A67725-3DF8-4A4C-9CD1-7A2EB6A1B219}" type="presParOf" srcId="{77F14B66-1698-4005-9899-F8F6AF9354B6}" destId="{2025848C-AF60-474C-91CE-F9474FB1A23F}" srcOrd="2" destOrd="0" presId="urn:microsoft.com/office/officeart/2005/8/layout/vList4"/>
    <dgm:cxn modelId="{F4BFC204-F245-4E9A-A90B-C2C01E6A3F63}" type="presParOf" srcId="{2025848C-AF60-474C-91CE-F9474FB1A23F}" destId="{FC0F0C0F-3904-400F-B94D-81224CAAD344}" srcOrd="0" destOrd="0" presId="urn:microsoft.com/office/officeart/2005/8/layout/vList4"/>
    <dgm:cxn modelId="{23087D93-687B-492E-A556-2155E3BAD0A8}" type="presParOf" srcId="{2025848C-AF60-474C-91CE-F9474FB1A23F}" destId="{384282C3-672D-459D-8CDC-71F5B91EEF5A}" srcOrd="1" destOrd="0" presId="urn:microsoft.com/office/officeart/2005/8/layout/vList4"/>
    <dgm:cxn modelId="{59C7BBE3-DAC6-4D60-925E-F3D2A12BBDE5}" type="presParOf" srcId="{2025848C-AF60-474C-91CE-F9474FB1A23F}" destId="{7FD77B03-6361-43B9-8DFE-1914DD03D716}" srcOrd="2" destOrd="0" presId="urn:microsoft.com/office/officeart/2005/8/layout/vList4"/>
    <dgm:cxn modelId="{C2CDDC48-AE35-42A2-BFBF-110162BDDFAE}" type="presParOf" srcId="{77F14B66-1698-4005-9899-F8F6AF9354B6}" destId="{1BB2A41F-9FC5-4AD2-BD81-EA84A72F4732}" srcOrd="3" destOrd="0" presId="urn:microsoft.com/office/officeart/2005/8/layout/vList4"/>
    <dgm:cxn modelId="{F06873A7-BF1F-46FA-9E59-9B1E76B9FA98}" type="presParOf" srcId="{77F14B66-1698-4005-9899-F8F6AF9354B6}" destId="{A3946CBD-0351-400D-BC15-AF5B99092110}" srcOrd="4" destOrd="0" presId="urn:microsoft.com/office/officeart/2005/8/layout/vList4"/>
    <dgm:cxn modelId="{B421F49A-9DF9-4E82-A6EB-D19AEF3C3598}" type="presParOf" srcId="{A3946CBD-0351-400D-BC15-AF5B99092110}" destId="{C4D0AB44-E768-4C2E-B65D-BB2B732D7C8D}" srcOrd="0" destOrd="0" presId="urn:microsoft.com/office/officeart/2005/8/layout/vList4"/>
    <dgm:cxn modelId="{5F880D25-697A-4F61-B9FA-87800473A5EB}" type="presParOf" srcId="{A3946CBD-0351-400D-BC15-AF5B99092110}" destId="{2648181A-6A16-4B2D-80F0-3C32E2B59B1A}" srcOrd="1" destOrd="0" presId="urn:microsoft.com/office/officeart/2005/8/layout/vList4"/>
    <dgm:cxn modelId="{2B4A2730-8A21-4FAC-A3F3-ED635C482C94}" type="presParOf" srcId="{A3946CBD-0351-400D-BC15-AF5B99092110}" destId="{7C796BCD-1A40-44C0-9293-EE7EBCD502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DA295-EBE5-4392-81CD-4D931DBDA992}">
      <dsp:nvSpPr>
        <dsp:cNvPr id="0" name=""/>
        <dsp:cNvSpPr/>
      </dsp:nvSpPr>
      <dsp:spPr>
        <a:xfrm>
          <a:off x="0" y="0"/>
          <a:ext cx="8075240" cy="1749745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Поиск архитектурного и объёмно-планировочного решения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Панельное отопление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Гелиоколлекторы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90022" y="0"/>
        <a:ext cx="6285217" cy="1749745"/>
      </dsp:txXfrm>
    </dsp:sp>
    <dsp:sp modelId="{FBC0A743-6A76-4630-931A-FE964D8B1B06}">
      <dsp:nvSpPr>
        <dsp:cNvPr id="0" name=""/>
        <dsp:cNvSpPr/>
      </dsp:nvSpPr>
      <dsp:spPr>
        <a:xfrm>
          <a:off x="174974" y="174974"/>
          <a:ext cx="1615048" cy="13997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F0C0F-3904-400F-B94D-81224CAAD344}">
      <dsp:nvSpPr>
        <dsp:cNvPr id="0" name=""/>
        <dsp:cNvSpPr/>
      </dsp:nvSpPr>
      <dsp:spPr>
        <a:xfrm>
          <a:off x="0" y="1924720"/>
          <a:ext cx="8075240" cy="174974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Применение инновационных материалов и технологий в строительстве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Солнечные коллекторы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Рекуперация теплоты сточных бытовых вод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90022" y="1924720"/>
        <a:ext cx="6285217" cy="1749745"/>
      </dsp:txXfrm>
    </dsp:sp>
    <dsp:sp modelId="{384282C3-672D-459D-8CDC-71F5B91EEF5A}">
      <dsp:nvSpPr>
        <dsp:cNvPr id="0" name=""/>
        <dsp:cNvSpPr/>
      </dsp:nvSpPr>
      <dsp:spPr>
        <a:xfrm>
          <a:off x="174974" y="2099695"/>
          <a:ext cx="1615048" cy="13997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0AB44-E768-4C2E-B65D-BB2B732D7C8D}">
      <dsp:nvSpPr>
        <dsp:cNvPr id="0" name=""/>
        <dsp:cNvSpPr/>
      </dsp:nvSpPr>
      <dsp:spPr>
        <a:xfrm>
          <a:off x="0" y="3849441"/>
          <a:ext cx="8075240" cy="174974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Экономическое обоснование применения проектных решений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Не просто креативные идеи, а  энергосберегающие, экономные и окупаемые технологии в строительстве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90022" y="3849441"/>
        <a:ext cx="6285217" cy="1749745"/>
      </dsp:txXfrm>
    </dsp:sp>
    <dsp:sp modelId="{2648181A-6A16-4B2D-80F0-3C32E2B59B1A}">
      <dsp:nvSpPr>
        <dsp:cNvPr id="0" name=""/>
        <dsp:cNvSpPr/>
      </dsp:nvSpPr>
      <dsp:spPr>
        <a:xfrm>
          <a:off x="174974" y="4024415"/>
          <a:ext cx="1615048" cy="13997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958008" y="0"/>
            <a:ext cx="81820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Новосибирский государственный  архитектурно- строительный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Университет 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Сибстрин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)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" y="189131"/>
            <a:ext cx="743989" cy="9144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764704" y="1594856"/>
            <a:ext cx="107404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«Реконструкция жилого дома. 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                              Новый взгляд на старое здание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4149080"/>
            <a:ext cx="3781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Выполнили: </a:t>
            </a:r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Дулыш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 Л.И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           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Клюс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 Е.А.</a:t>
            </a:r>
          </a:p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Руководитель: </a:t>
            </a:r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Рохлецова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 Т.Л.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5361" y="5949280"/>
            <a:ext cx="26965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Новосибирск 2013 г.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3.Основные проектные задачи</a:t>
            </a:r>
            <a:endParaRPr lang="ru-RU" sz="3600" b="1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12776"/>
            <a:ext cx="8155234" cy="48245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74398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87771"/>
              </p:ext>
            </p:extLst>
          </p:nvPr>
        </p:nvGraphicFramePr>
        <p:xfrm>
          <a:off x="827584" y="1031032"/>
          <a:ext cx="8075240" cy="559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74398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55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4. Обоснование применения солнечной энергии для систем теплоснабжения и ГВС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</p:spPr>
      </p:pic>
      <p:sp>
        <p:nvSpPr>
          <p:cNvPr id="5" name="Прямоугольник 4"/>
          <p:cNvSpPr/>
          <p:nvPr/>
        </p:nvSpPr>
        <p:spPr>
          <a:xfrm>
            <a:off x="-24045" y="1124744"/>
            <a:ext cx="93554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Несмотря на холодный климат, Новосибирская область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характеризуется</a:t>
            </a:r>
          </a:p>
          <a:p>
            <a:pPr algn="just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обилием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солнечных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дней. Продолжительность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солнечного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сияния </a:t>
            </a:r>
          </a:p>
          <a:p>
            <a:pPr algn="just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составляет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четверть года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.</a:t>
            </a:r>
          </a:p>
          <a:p>
            <a:pPr algn="just"/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Продолжительность солнечного сияния на территории РФ</a:t>
            </a:r>
            <a:endParaRPr lang="ru-RU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25073"/>
            <a:ext cx="7581900" cy="42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1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Segoe Print" pitchFamily="2" charset="0"/>
              </a:rPr>
              <a:t>В Новосибирске продолжительность солнечного сияния колеблется от 1700 до 2000 часов в год. К сравнению в Москве  значение солнечного сияния меньше 1700.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8208912" cy="53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egoe Print" pitchFamily="2" charset="0"/>
              </a:rPr>
              <a:t>5. Гелиоактивные стены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Segoe Print" pitchFamily="2" charset="0"/>
              </a:rPr>
              <a:t>Увеличение площади солнечных коллекторов позволяет сократить удельную стоимость сооружения гелиоустановок и эксплуатационные расходы.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" y="1412776"/>
            <a:ext cx="8460547" cy="47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Print" pitchFamily="2" charset="0"/>
              </a:rPr>
              <a:t>6. Солнечный коллектор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1" y="924637"/>
            <a:ext cx="8090527" cy="50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egoe Print" pitchFamily="2" charset="0"/>
              </a:rPr>
              <a:t>Для производства от 50 до 80% тепла в хорошо изолированном доме необходима большая площадь коллектора.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743989" cy="914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8883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7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Print" pitchFamily="2" charset="0"/>
              </a:rPr>
              <a:t>7. Солнечный накопитель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620000" cy="4714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021288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latin typeface="Segoe Print" pitchFamily="2" charset="0"/>
              </a:rPr>
              <a:t>Большой накопитель, со встроенным </a:t>
            </a:r>
            <a:r>
              <a:rPr lang="ru-RU" sz="1600" b="1" dirty="0" smtClean="0">
                <a:latin typeface="Segoe Print" pitchFamily="2" charset="0"/>
              </a:rPr>
              <a:t>водоподогревателем, накапливает </a:t>
            </a:r>
            <a:r>
              <a:rPr lang="ru-RU" sz="1600" b="1" dirty="0">
                <a:latin typeface="Segoe Print" pitchFamily="2" charset="0"/>
              </a:rPr>
              <a:t>солнечное тепло для отопления и нагрева </a:t>
            </a:r>
            <a:r>
              <a:rPr lang="ru-RU" sz="1600" b="1" dirty="0" smtClean="0">
                <a:latin typeface="Segoe Print" pitchFamily="2" charset="0"/>
              </a:rPr>
              <a:t>воды на </a:t>
            </a:r>
            <a:r>
              <a:rPr lang="ru-RU" sz="1600" b="1" dirty="0">
                <a:latin typeface="Segoe Print" pitchFamily="2" charset="0"/>
              </a:rPr>
              <a:t>несколько дней или даже недель. 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Segoe Print" pitchFamily="2" charset="0"/>
              </a:rPr>
              <a:t>Схема циркуляции теплоносителя в солнечной установке.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5503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064286"/>
              </p:ext>
            </p:extLst>
          </p:nvPr>
        </p:nvGraphicFramePr>
        <p:xfrm>
          <a:off x="323528" y="1031032"/>
          <a:ext cx="8640960" cy="542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76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372" y="112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Segoe Print" pitchFamily="2" charset="0"/>
              </a:rPr>
              <a:t>8. Рекуперация тепла бытовых сточных вод</a:t>
            </a:r>
            <a:endParaRPr lang="ru-RU" sz="36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50" y="1124744"/>
            <a:ext cx="649351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Segoe Print" pitchFamily="2" charset="0"/>
              </a:rPr>
              <a:t>Схема работы теплообменника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36712"/>
            <a:ext cx="89725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871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Segoe Print" pitchFamily="2" charset="0"/>
              </a:rPr>
              <a:t>Вид установок РТС  в подвале жилого здания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1" y="1268760"/>
            <a:ext cx="6316717" cy="49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Print" pitchFamily="2" charset="0"/>
              </a:rPr>
              <a:t>9.ИНДИВИДУАЛЬНЫЕ </a:t>
            </a:r>
            <a:r>
              <a:rPr lang="ru-RU" sz="2800" dirty="0">
                <a:latin typeface="Segoe Print" pitchFamily="2" charset="0"/>
              </a:rPr>
              <a:t>УСТАНОВКИ СИСТЕМ ПРИТОЧНОЙ ВЕНТИЛЯЦИИ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57" y="1242837"/>
            <a:ext cx="5350507" cy="54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4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Segoe Print" pitchFamily="2" charset="0"/>
              </a:rPr>
              <a:t>10.	ПАНЕЛЬНОЕ ОТОПЛЕНИЕ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743989" cy="914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2910"/>
            <a:ext cx="6541358" cy="51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Segoe Print" pitchFamily="2" charset="0"/>
              </a:rPr>
              <a:t>11. Итоги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43989" cy="914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256585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Segoe Print" pitchFamily="2" charset="0"/>
              </a:rPr>
              <a:t>Спасибо за внимание</a:t>
            </a:r>
            <a:endParaRPr lang="ru-RU" sz="54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81" y="1484784"/>
            <a:ext cx="6432715" cy="4824536"/>
          </a:xfrm>
        </p:spPr>
      </p:pic>
    </p:spTree>
    <p:extLst>
      <p:ext uri="{BB962C8B-B14F-4D97-AF65-F5344CB8AC3E}">
        <p14:creationId xmlns:p14="http://schemas.microsoft.com/office/powerpoint/2010/main" val="2152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076235"/>
              </p:ext>
            </p:extLst>
          </p:nvPr>
        </p:nvGraphicFramePr>
        <p:xfrm>
          <a:off x="0" y="1031032"/>
          <a:ext cx="9144000" cy="509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96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991" y="7339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Segoe Print" pitchFamily="2" charset="0"/>
              </a:rPr>
              <a:t>Проект </a:t>
            </a:r>
            <a:r>
              <a:rPr lang="ru-RU" dirty="0">
                <a:latin typeface="Segoe Print" pitchFamily="2" charset="0"/>
              </a:rPr>
              <a:t>реконструкции отопления и вентиляции2-х этажного жилого дома с надстройкой 5-6 жилых этажей по ул. Плановая, 48а в </a:t>
            </a:r>
            <a:r>
              <a:rPr lang="ru-RU" dirty="0" err="1">
                <a:latin typeface="Segoe Print" pitchFamily="2" charset="0"/>
              </a:rPr>
              <a:t>Заельцовском</a:t>
            </a:r>
            <a:r>
              <a:rPr lang="ru-RU" dirty="0">
                <a:latin typeface="Segoe Print" pitchFamily="2" charset="0"/>
              </a:rPr>
              <a:t> районе г. Новосибирска.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589974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 smtClean="0">
                <a:latin typeface="Segoe Print" pitchFamily="2" charset="0"/>
              </a:rPr>
              <a:t>1. СВЕДЕНИЯ </a:t>
            </a:r>
            <a:r>
              <a:rPr lang="ru-RU" b="1" dirty="0">
                <a:latin typeface="Segoe Print" pitchFamily="2" charset="0"/>
              </a:rPr>
              <a:t>О РАЙОНЕ СТРОИТЕЛЬСТВА</a:t>
            </a:r>
            <a:endParaRPr lang="ru-RU" dirty="0">
              <a:latin typeface="Segoe Print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116632"/>
            <a:ext cx="743989" cy="91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52565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899592" y="116632"/>
            <a:ext cx="66030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Заельцовский район – северно-западная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 часть Новосибирска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1232" y="1700808"/>
            <a:ext cx="47227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Территория – 83.0 кв. км.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0981" y="3100463"/>
            <a:ext cx="40030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Лесной массив 1200 га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1" y="1239143"/>
            <a:ext cx="2784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130,3 тыс. чел.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509120"/>
            <a:ext cx="17123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190 улиц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223031"/>
            <a:ext cx="31422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Print" pitchFamily="2" charset="0"/>
              </a:rPr>
              <a:t>2 станции метро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Print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" y="33229"/>
            <a:ext cx="74398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Print" pitchFamily="2" charset="0"/>
              </a:rPr>
              <a:t>Улица Плановая, 48а – вид со спутника</a:t>
            </a:r>
            <a:endParaRPr lang="ru-RU" sz="28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" y="1124744"/>
            <a:ext cx="9146671" cy="5733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Print" pitchFamily="2" charset="0"/>
              </a:rPr>
              <a:t>2. Характеристика площадки строительства</a:t>
            </a:r>
            <a:endParaRPr lang="ru-RU" sz="32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632848" cy="53307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74398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Print" pitchFamily="2" charset="0"/>
              </a:rPr>
              <a:t>Ситуационный план 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036496" cy="5877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491"/>
            <a:ext cx="74398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336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Улица Плановая, 48а – вид со спутника</vt:lpstr>
      <vt:lpstr>2. Характеристика площадки строительства</vt:lpstr>
      <vt:lpstr>Ситуационный план </vt:lpstr>
      <vt:lpstr>3.Основные проектные задачи</vt:lpstr>
      <vt:lpstr>Презентация PowerPoint</vt:lpstr>
      <vt:lpstr>4. Обоснование применения солнечной энергии для систем теплоснабжения и ГВС</vt:lpstr>
      <vt:lpstr>В Новосибирске продолжительность солнечного сияния колеблется от 1700 до 2000 часов в год. К сравнению в Москве  значение солнечного сияния меньше 1700.</vt:lpstr>
      <vt:lpstr>5. Гелиоактивные стены</vt:lpstr>
      <vt:lpstr>Увеличение площади солнечных коллекторов позволяет сократить удельную стоимость сооружения гелиоустановок и эксплуатационные расходы.</vt:lpstr>
      <vt:lpstr>6. Солнечный коллектор</vt:lpstr>
      <vt:lpstr>Для производства от 50 до 80% тепла в хорошо изолированном доме необходима большая площадь коллектора. </vt:lpstr>
      <vt:lpstr>7. Солнечный накопитель</vt:lpstr>
      <vt:lpstr>Схема циркуляции теплоносителя в солнечной установке.</vt:lpstr>
      <vt:lpstr>8. Рекуперация тепла бытовых сточных вод</vt:lpstr>
      <vt:lpstr>Схема работы теплообменника</vt:lpstr>
      <vt:lpstr>Вид установок РТС  в подвале жилого здания</vt:lpstr>
      <vt:lpstr>9.ИНДИВИДУАЛЬНЫЕ УСТАНОВКИ СИСТЕМ ПРИТОЧНОЙ ВЕНТИЛЯЦИИ</vt:lpstr>
      <vt:lpstr>10. ПАНЕЛЬНОЕ ОТОПЛЕНИЕ</vt:lpstr>
      <vt:lpstr>11. Итоги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Людочка</dc:creator>
  <cp:lastModifiedBy>User</cp:lastModifiedBy>
  <cp:revision>14</cp:revision>
  <dcterms:created xsi:type="dcterms:W3CDTF">2013-04-22T00:37:27Z</dcterms:created>
  <dcterms:modified xsi:type="dcterms:W3CDTF">2013-05-30T15:42:05Z</dcterms:modified>
</cp:coreProperties>
</file>