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300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072DC03-7422-4FD0-93C1-605885467ADB}">
          <p14:sldIdLst/>
        </p14:section>
        <p14:section name="Раздел без заголовка" id="{780AD11B-6D31-412A-B764-0EEC273A09D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7"/>
            <p14:sldId id="300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iles.builderclub.com/uploads/articles/gidroizolyaciya-ustroystvo-gidroizolyacii-fundamenta-podvala-cokolya/gidroizolyaciya-cementnym-rastvorom-big-image.p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Выполнили студентки гр.461</a:t>
            </a:r>
          </a:p>
          <a:p>
            <a:pPr algn="r"/>
            <a:r>
              <a:rPr lang="ru-RU" dirty="0" smtClean="0"/>
              <a:t>Губинская А.В</a:t>
            </a:r>
          </a:p>
          <a:p>
            <a:pPr algn="r"/>
            <a:r>
              <a:rPr lang="ru-RU" dirty="0" smtClean="0"/>
              <a:t>Стрельникова К.Н.</a:t>
            </a:r>
          </a:p>
          <a:p>
            <a:pPr algn="r"/>
            <a:r>
              <a:rPr lang="ru-RU" dirty="0" smtClean="0"/>
              <a:t>Руководитель Ильина Л.В.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Реконструкция жилого дома</a:t>
            </a:r>
            <a:br>
              <a:rPr lang="ru-RU" dirty="0" smtClean="0"/>
            </a:br>
            <a:r>
              <a:rPr lang="ru-RU" sz="3600" dirty="0" smtClean="0"/>
              <a:t>Отделка фасада. Цоколь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87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5626968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dbl" dirty="0"/>
              <a:t>Утеплитель ЛАЙНРОК ФАСАД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/>
              <a:t>Характеристики:</a:t>
            </a:r>
            <a:endParaRPr lang="ru-RU" dirty="0"/>
          </a:p>
          <a:p>
            <a:pPr lvl="0"/>
            <a:r>
              <a:rPr lang="ru-RU" dirty="0"/>
              <a:t>Длина - 1000, 1200 мм</a:t>
            </a:r>
          </a:p>
          <a:p>
            <a:pPr lvl="0"/>
            <a:r>
              <a:rPr lang="ru-RU" dirty="0"/>
              <a:t>Ширина - 500, 600, 1000 мм</a:t>
            </a:r>
          </a:p>
          <a:p>
            <a:pPr lvl="0"/>
            <a:r>
              <a:rPr lang="ru-RU" dirty="0"/>
              <a:t>Толщина - 50...160 мм</a:t>
            </a:r>
          </a:p>
          <a:p>
            <a:pPr lvl="0"/>
            <a:r>
              <a:rPr lang="ru-RU" dirty="0"/>
              <a:t>Плотность - 165 кг/м3</a:t>
            </a:r>
          </a:p>
          <a:p>
            <a:pPr lvl="0"/>
            <a:r>
              <a:rPr lang="ru-RU" dirty="0"/>
              <a:t>Теплопроводность утеплителя, не более - 0,039 Вт/</a:t>
            </a:r>
            <a:r>
              <a:rPr lang="ru-RU" dirty="0" err="1"/>
              <a:t>мК</a:t>
            </a:r>
            <a:endParaRPr lang="ru-RU" dirty="0"/>
          </a:p>
          <a:p>
            <a:pPr lvl="0"/>
            <a:r>
              <a:rPr lang="ru-RU" dirty="0"/>
              <a:t>Прочность на сжатие при 10% деформации, не менее - 50 КПа</a:t>
            </a:r>
          </a:p>
          <a:p>
            <a:pPr lvl="0"/>
            <a:r>
              <a:rPr lang="ru-RU" dirty="0"/>
              <a:t>Прочность на отрыв слоев, не менее - 15 КПа</a:t>
            </a:r>
          </a:p>
          <a:p>
            <a:pPr lvl="0"/>
            <a:r>
              <a:rPr lang="ru-RU" dirty="0" err="1"/>
              <a:t>Водопоглощение</a:t>
            </a:r>
            <a:r>
              <a:rPr lang="ru-RU" dirty="0"/>
              <a:t> по объему, не более 1,5%</a:t>
            </a:r>
          </a:p>
          <a:p>
            <a:pPr lvl="0"/>
            <a:r>
              <a:rPr lang="ru-RU" dirty="0"/>
              <a:t>Группа горючести - НГ</a:t>
            </a:r>
          </a:p>
          <a:p>
            <a:pPr lvl="0"/>
            <a:r>
              <a:rPr lang="ru-RU" dirty="0"/>
              <a:t>Коэффициент </a:t>
            </a:r>
            <a:r>
              <a:rPr lang="ru-RU" dirty="0" err="1"/>
              <a:t>паропроницаемости</a:t>
            </a:r>
            <a:r>
              <a:rPr lang="ru-RU" dirty="0"/>
              <a:t> - 0,3 мг/(</a:t>
            </a:r>
            <a:r>
              <a:rPr lang="ru-RU" dirty="0" err="1"/>
              <a:t>мчПа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Плита упаковывается в фирменную </a:t>
            </a:r>
            <a:r>
              <a:rPr lang="ru-RU" dirty="0" err="1"/>
              <a:t>термоусадочную</a:t>
            </a:r>
            <a:r>
              <a:rPr lang="ru-RU" dirty="0"/>
              <a:t> пленку</a:t>
            </a:r>
          </a:p>
          <a:p>
            <a:pPr lvl="0"/>
            <a:r>
              <a:rPr lang="ru-RU" dirty="0"/>
              <a:t>Цена - от 5 519.12  руб./м</a:t>
            </a:r>
            <a:r>
              <a:rPr lang="ru-RU" baseline="30000" dirty="0"/>
              <a:t>3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teplotek24.ru/images/stories/linerock/lr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58" y="1412776"/>
            <a:ext cx="288032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4978896" cy="6264696"/>
          </a:xfrm>
        </p:spPr>
        <p:txBody>
          <a:bodyPr/>
          <a:lstStyle/>
          <a:p>
            <a:pPr marL="0" indent="0">
              <a:buNone/>
            </a:pPr>
            <a:r>
              <a:rPr lang="ru-RU" u="dbl" dirty="0" err="1"/>
              <a:t>Минплита</a:t>
            </a:r>
            <a:r>
              <a:rPr lang="ru-RU" u="dbl" dirty="0"/>
              <a:t> П-175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Характеристики</a:t>
            </a:r>
            <a:r>
              <a:rPr lang="ru-RU" i="1" dirty="0"/>
              <a:t>:</a:t>
            </a:r>
            <a:endParaRPr lang="ru-RU" dirty="0"/>
          </a:p>
          <a:p>
            <a:pPr lvl="0"/>
            <a:r>
              <a:rPr lang="ru-RU" dirty="0"/>
              <a:t>Длина — 1200</a:t>
            </a:r>
          </a:p>
          <a:p>
            <a:pPr lvl="0"/>
            <a:r>
              <a:rPr lang="ru-RU" dirty="0"/>
              <a:t>Ширина — 600</a:t>
            </a:r>
          </a:p>
          <a:p>
            <a:pPr lvl="0"/>
            <a:r>
              <a:rPr lang="ru-RU" dirty="0"/>
              <a:t>Толщина — 50 мм</a:t>
            </a:r>
          </a:p>
          <a:p>
            <a:pPr lvl="0"/>
            <a:r>
              <a:rPr lang="ru-RU" dirty="0"/>
              <a:t>Плотность, кг/м3 — 145-175</a:t>
            </a:r>
          </a:p>
          <a:p>
            <a:pPr lvl="0"/>
            <a:r>
              <a:rPr lang="ru-RU" dirty="0"/>
              <a:t>Коэффициент теплопроводности - 0,036</a:t>
            </a:r>
          </a:p>
          <a:p>
            <a:pPr lvl="0"/>
            <a:r>
              <a:rPr lang="ru-RU" dirty="0" err="1"/>
              <a:t>Водопоглащениеминплиты</a:t>
            </a:r>
            <a:r>
              <a:rPr lang="ru-RU" dirty="0"/>
              <a:t>, % - 1,5</a:t>
            </a:r>
          </a:p>
          <a:p>
            <a:pPr lvl="0"/>
            <a:r>
              <a:rPr lang="ru-RU" dirty="0"/>
              <a:t>Группа горючести – НГ</a:t>
            </a:r>
          </a:p>
          <a:p>
            <a:pPr lvl="0"/>
            <a:r>
              <a:rPr lang="ru-RU" dirty="0"/>
              <a:t>Цена - от 3 259.10  руб./м</a:t>
            </a:r>
            <a:r>
              <a:rPr lang="ru-RU" baseline="30000" dirty="0"/>
              <a:t>3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teplotek24.ru/images/stories/tehno/aksi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51" y="980728"/>
            <a:ext cx="3168352" cy="3777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9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5482952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dbl" dirty="0" err="1"/>
              <a:t>Экструдированный</a:t>
            </a:r>
            <a:r>
              <a:rPr lang="ru-RU" u="dbl" dirty="0"/>
              <a:t> </a:t>
            </a:r>
            <a:r>
              <a:rPr lang="ru-RU" u="dbl" dirty="0" err="1"/>
              <a:t>пенополистирол</a:t>
            </a:r>
            <a:r>
              <a:rPr lang="ru-RU" u="dbl" dirty="0"/>
              <a:t> </a:t>
            </a:r>
            <a:r>
              <a:rPr lang="ru-RU" u="dbl" dirty="0" err="1"/>
              <a:t>Техноплекс</a:t>
            </a:r>
            <a:r>
              <a:rPr lang="ru-RU" u="dbl" dirty="0"/>
              <a:t> 35 Стандарт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Характеристики </a:t>
            </a:r>
            <a:endParaRPr lang="ru-RU" dirty="0"/>
          </a:p>
          <a:p>
            <a:pPr lvl="0"/>
            <a:r>
              <a:rPr lang="ru-RU" dirty="0"/>
              <a:t>Прочность на сжатие при 10% деформации, не менее кПа - 250</a:t>
            </a:r>
          </a:p>
          <a:p>
            <a:pPr lvl="0"/>
            <a:r>
              <a:rPr lang="ru-RU" dirty="0"/>
              <a:t>Плотность, кг/м3 - 30,1-38,0</a:t>
            </a:r>
            <a:endParaRPr lang="ru-RU" dirty="0"/>
          </a:p>
          <a:p>
            <a:pPr lvl="0"/>
            <a:r>
              <a:rPr lang="ru-RU" dirty="0"/>
              <a:t>Коэффициент теплопроводности - 0,029</a:t>
            </a:r>
            <a:endParaRPr lang="ru-RU" dirty="0"/>
          </a:p>
          <a:p>
            <a:pPr lvl="0"/>
            <a:r>
              <a:rPr lang="ru-RU" dirty="0"/>
              <a:t>Предел прочности при изгибе МПа, не менее - 0,35</a:t>
            </a:r>
            <a:endParaRPr lang="ru-RU" dirty="0"/>
          </a:p>
          <a:p>
            <a:pPr lvl="0"/>
            <a:r>
              <a:rPr lang="ru-RU" dirty="0" err="1"/>
              <a:t>Водопоглощение</a:t>
            </a:r>
            <a:r>
              <a:rPr lang="ru-RU" dirty="0"/>
              <a:t>, % по объему, не более - 0,2</a:t>
            </a:r>
            <a:endParaRPr lang="ru-RU" dirty="0"/>
          </a:p>
          <a:p>
            <a:pPr lvl="0"/>
            <a:r>
              <a:rPr lang="ru-RU" dirty="0"/>
              <a:t>Коэффициент </a:t>
            </a:r>
            <a:r>
              <a:rPr lang="ru-RU" dirty="0" err="1"/>
              <a:t>паропроницаемости</a:t>
            </a:r>
            <a:r>
              <a:rPr lang="ru-RU" dirty="0"/>
              <a:t>, мг/(м*ч*Па) - 0,010</a:t>
            </a:r>
            <a:endParaRPr lang="ru-RU" dirty="0"/>
          </a:p>
          <a:p>
            <a:pPr lvl="0"/>
            <a:r>
              <a:rPr lang="ru-RU" dirty="0"/>
              <a:t>Категория стойкости к огню - группа горючести Г4</a:t>
            </a:r>
            <a:endParaRPr lang="ru-RU" dirty="0"/>
          </a:p>
          <a:p>
            <a:pPr lvl="0"/>
            <a:r>
              <a:rPr lang="ru-RU" dirty="0"/>
              <a:t>Температурный диапазон эксплуатации, °С от -50 до +75</a:t>
            </a:r>
            <a:endParaRPr lang="ru-RU" dirty="0"/>
          </a:p>
          <a:p>
            <a:pPr lvl="0"/>
            <a:r>
              <a:rPr lang="ru-RU" dirty="0"/>
              <a:t>Длина, мм - 1180</a:t>
            </a:r>
            <a:endParaRPr lang="ru-RU" dirty="0"/>
          </a:p>
          <a:p>
            <a:pPr lvl="0"/>
            <a:r>
              <a:rPr lang="ru-RU" dirty="0"/>
              <a:t>Ширина, мм - 580</a:t>
            </a:r>
            <a:endParaRPr lang="ru-RU" dirty="0"/>
          </a:p>
          <a:p>
            <a:pPr lvl="0"/>
            <a:r>
              <a:rPr lang="ru-RU" dirty="0"/>
              <a:t>Толщина, мм - 20-120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3168352" cy="57606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Пенополистирол</a:t>
            </a:r>
            <a:endParaRPr lang="ru-RU" sz="2800" dirty="0"/>
          </a:p>
        </p:txBody>
      </p:sp>
      <p:pic>
        <p:nvPicPr>
          <p:cNvPr id="4" name="Рисунок 3" descr="Экструдированный пенополистирол Техноплекс 35 Стандар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73630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454684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u="dbl" dirty="0"/>
              <a:t>Плиты </a:t>
            </a:r>
            <a:r>
              <a:rPr lang="ru-RU" sz="2800" u="dbl" dirty="0" err="1"/>
              <a:t>экструдированного</a:t>
            </a:r>
            <a:r>
              <a:rPr lang="ru-RU" sz="2800" u="dbl" dirty="0"/>
              <a:t> </a:t>
            </a:r>
            <a:r>
              <a:rPr lang="ru-RU" sz="2800" u="dbl" dirty="0" err="1"/>
              <a:t>пенополистирола</a:t>
            </a:r>
            <a:r>
              <a:rPr lang="ru-RU" sz="2800" u="dbl" dirty="0"/>
              <a:t> </a:t>
            </a:r>
            <a:r>
              <a:rPr lang="ru-RU" sz="2800" u="dbl" dirty="0" err="1"/>
              <a:t>Пеноплэкс</a:t>
            </a:r>
            <a:r>
              <a:rPr lang="ru-RU" sz="2800" u="dbl" dirty="0"/>
              <a:t> 35</a:t>
            </a:r>
            <a:endParaRPr lang="ru-RU" dirty="0"/>
          </a:p>
          <a:p>
            <a:pPr marL="0" indent="0">
              <a:buNone/>
            </a:pPr>
            <a:r>
              <a:rPr lang="ru-RU" sz="2800" i="1" dirty="0"/>
              <a:t>Характеристики </a:t>
            </a:r>
            <a:endParaRPr lang="ru-RU" dirty="0"/>
          </a:p>
          <a:p>
            <a:pPr lvl="0"/>
            <a:r>
              <a:rPr lang="ru-RU" sz="2800" dirty="0"/>
              <a:t>Длина, мм </a:t>
            </a:r>
            <a:r>
              <a:rPr lang="ru-RU" sz="2800" dirty="0" smtClean="0"/>
              <a:t>– 1200</a:t>
            </a:r>
            <a:endParaRPr lang="ru-RU" dirty="0" smtClean="0"/>
          </a:p>
          <a:p>
            <a:pPr lvl="0"/>
            <a:r>
              <a:rPr lang="ru-RU" sz="2400" dirty="0" smtClean="0"/>
              <a:t>Ширина</a:t>
            </a:r>
            <a:r>
              <a:rPr lang="ru-RU" sz="2400" dirty="0"/>
              <a:t>, мм </a:t>
            </a:r>
            <a:r>
              <a:rPr lang="ru-RU" sz="2400" dirty="0" smtClean="0"/>
              <a:t>– 600</a:t>
            </a:r>
            <a:endParaRPr lang="ru-RU" dirty="0" smtClean="0"/>
          </a:p>
          <a:p>
            <a:pPr lvl="0"/>
            <a:r>
              <a:rPr lang="ru-RU" sz="2400" dirty="0" smtClean="0"/>
              <a:t>Толщина</a:t>
            </a:r>
            <a:r>
              <a:rPr lang="ru-RU" sz="2400" dirty="0"/>
              <a:t>, мм - </a:t>
            </a:r>
            <a:r>
              <a:rPr lang="ru-RU" sz="2400" dirty="0" smtClean="0"/>
              <a:t>20-100</a:t>
            </a:r>
            <a:endParaRPr lang="ru-RU" dirty="0" smtClean="0"/>
          </a:p>
          <a:p>
            <a:pPr lvl="0"/>
            <a:r>
              <a:rPr lang="ru-RU" sz="2400" dirty="0" smtClean="0"/>
              <a:t>Плотность</a:t>
            </a:r>
            <a:r>
              <a:rPr lang="ru-RU" sz="2400" dirty="0"/>
              <a:t>, кг/м3 - </a:t>
            </a:r>
            <a:r>
              <a:rPr lang="ru-RU" sz="2400" dirty="0" smtClean="0"/>
              <a:t>28-37</a:t>
            </a:r>
            <a:endParaRPr lang="ru-RU" dirty="0" smtClean="0"/>
          </a:p>
          <a:p>
            <a:pPr lvl="0"/>
            <a:r>
              <a:rPr lang="ru-RU" sz="2400" dirty="0" smtClean="0"/>
              <a:t>Коэффициент </a:t>
            </a:r>
            <a:r>
              <a:rPr lang="ru-RU" sz="2400" dirty="0"/>
              <a:t>теплопроводности - </a:t>
            </a:r>
            <a:r>
              <a:rPr lang="ru-RU" sz="2400" dirty="0" smtClean="0"/>
              <a:t>0,03</a:t>
            </a:r>
            <a:endParaRPr lang="ru-RU" dirty="0" smtClean="0"/>
          </a:p>
          <a:p>
            <a:pPr lvl="0"/>
            <a:r>
              <a:rPr lang="ru-RU" sz="2400" dirty="0" smtClean="0"/>
              <a:t>Прочность </a:t>
            </a:r>
            <a:r>
              <a:rPr lang="ru-RU" sz="2400" dirty="0"/>
              <a:t>на сжатие при 10% деформации, т/м2 </a:t>
            </a:r>
            <a:r>
              <a:rPr lang="ru-RU" sz="2400" dirty="0" smtClean="0"/>
              <a:t>– 25</a:t>
            </a:r>
            <a:endParaRPr lang="ru-RU" dirty="0" smtClean="0"/>
          </a:p>
          <a:p>
            <a:pPr lvl="0"/>
            <a:r>
              <a:rPr lang="ru-RU" sz="2400" dirty="0" err="1" smtClean="0"/>
              <a:t>Водопоглощение</a:t>
            </a:r>
            <a:r>
              <a:rPr lang="ru-RU" sz="2400" dirty="0" smtClean="0"/>
              <a:t> </a:t>
            </a:r>
            <a:r>
              <a:rPr lang="ru-RU" sz="2400" dirty="0"/>
              <a:t>за 24 часа, % - не более </a:t>
            </a:r>
            <a:r>
              <a:rPr lang="ru-RU" sz="2400" dirty="0" smtClean="0"/>
              <a:t>0,4</a:t>
            </a:r>
            <a:endParaRPr lang="ru-RU" dirty="0" smtClean="0"/>
          </a:p>
          <a:p>
            <a:pPr lvl="0"/>
            <a:r>
              <a:rPr lang="ru-RU" sz="2400" dirty="0" smtClean="0"/>
              <a:t>Горючесть </a:t>
            </a:r>
            <a:r>
              <a:rPr lang="ru-RU" sz="2400" dirty="0"/>
              <a:t>- Г1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Экструдированный пенополистирол Пеноплэкс 35, утеплите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62" y="1340768"/>
            <a:ext cx="273630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7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5266928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u="dbl" dirty="0" err="1"/>
              <a:t>Экструзионный</a:t>
            </a:r>
            <a:r>
              <a:rPr lang="ru-RU" sz="2800" u="dbl" dirty="0"/>
              <a:t> </a:t>
            </a:r>
            <a:r>
              <a:rPr lang="ru-RU" sz="2800" u="dbl" dirty="0" err="1"/>
              <a:t>пенополистирол</a:t>
            </a:r>
            <a:r>
              <a:rPr lang="ru-RU" sz="2800" u="dbl" dirty="0"/>
              <a:t> ТЕХНОНИКОЛЬ XPS CARBON 35-300</a:t>
            </a:r>
            <a:endParaRPr lang="ru-RU" dirty="0"/>
          </a:p>
          <a:p>
            <a:pPr marL="0" indent="0">
              <a:buNone/>
            </a:pPr>
            <a:r>
              <a:rPr lang="ru-RU" sz="2800" i="1" dirty="0"/>
              <a:t>Характеристики </a:t>
            </a:r>
            <a:endParaRPr lang="ru-RU" dirty="0" smtClean="0"/>
          </a:p>
          <a:p>
            <a:r>
              <a:rPr lang="ru-RU" sz="2400" dirty="0" smtClean="0"/>
              <a:t>Плотность </a:t>
            </a:r>
            <a:r>
              <a:rPr lang="ru-RU" sz="2400" dirty="0"/>
              <a:t>	30-35 кг/м</a:t>
            </a:r>
            <a:r>
              <a:rPr lang="ru-RU" sz="2400" baseline="30000" dirty="0"/>
              <a:t>3</a:t>
            </a:r>
            <a:r>
              <a:rPr lang="ru-RU" sz="2400" dirty="0"/>
              <a:t>	</a:t>
            </a:r>
            <a:endParaRPr lang="ru-RU" dirty="0" smtClean="0"/>
          </a:p>
          <a:p>
            <a:r>
              <a:rPr lang="ru-RU" sz="2400" dirty="0" smtClean="0"/>
              <a:t>Прочность </a:t>
            </a:r>
            <a:r>
              <a:rPr lang="ru-RU" sz="2400" dirty="0"/>
              <a:t>на сжатие при 10% деформации, не менее	 300  </a:t>
            </a:r>
            <a:r>
              <a:rPr lang="ru-RU" sz="2400" dirty="0" smtClean="0"/>
              <a:t>кПа</a:t>
            </a:r>
            <a:endParaRPr lang="ru-RU" dirty="0" smtClean="0"/>
          </a:p>
          <a:p>
            <a:r>
              <a:rPr lang="ru-RU" sz="2400" dirty="0" smtClean="0"/>
              <a:t>Теплопроводность </a:t>
            </a:r>
            <a:r>
              <a:rPr lang="ru-RU" sz="2400" dirty="0"/>
              <a:t>при (25±5)0С, не более 0,028 Вт/(</a:t>
            </a:r>
            <a:r>
              <a:rPr lang="ru-RU" sz="2400" dirty="0" smtClean="0"/>
              <a:t>м*К)</a:t>
            </a:r>
            <a:endParaRPr lang="ru-RU" dirty="0" smtClean="0"/>
          </a:p>
          <a:p>
            <a:r>
              <a:rPr lang="ru-RU" sz="2400" dirty="0" smtClean="0"/>
              <a:t>Предел </a:t>
            </a:r>
            <a:r>
              <a:rPr lang="ru-RU" sz="2400" dirty="0"/>
              <a:t>прочности при изгибе, не менее	0,40 </a:t>
            </a:r>
            <a:r>
              <a:rPr lang="ru-RU" sz="2400" dirty="0" smtClean="0"/>
              <a:t>Мпа</a:t>
            </a:r>
          </a:p>
          <a:p>
            <a:r>
              <a:rPr lang="ru-RU" sz="2400" dirty="0" err="1" smtClean="0"/>
              <a:t>Водопоглощениене</a:t>
            </a:r>
            <a:r>
              <a:rPr lang="ru-RU" sz="2400" dirty="0"/>
              <a:t>, более 0,2  </a:t>
            </a:r>
            <a:r>
              <a:rPr lang="ru-RU" sz="2400" dirty="0" smtClean="0"/>
              <a:t>%,</a:t>
            </a:r>
            <a:endParaRPr lang="ru-RU" dirty="0" smtClean="0"/>
          </a:p>
          <a:p>
            <a:r>
              <a:rPr lang="ru-RU" sz="2400" dirty="0" smtClean="0"/>
              <a:t>Группа </a:t>
            </a:r>
            <a:r>
              <a:rPr lang="ru-RU" sz="2400" dirty="0"/>
              <a:t>горючести Г3 </a:t>
            </a:r>
            <a:endParaRPr lang="ru-RU" dirty="0" smtClean="0"/>
          </a:p>
          <a:p>
            <a:r>
              <a:rPr lang="ru-RU" sz="2400" dirty="0" smtClean="0"/>
              <a:t>Модуль </a:t>
            </a:r>
            <a:r>
              <a:rPr lang="ru-RU" sz="2400" dirty="0"/>
              <a:t>упругости 17 </a:t>
            </a:r>
            <a:r>
              <a:rPr lang="ru-RU" sz="2400" dirty="0" smtClean="0"/>
              <a:t>Мпа</a:t>
            </a:r>
            <a:endParaRPr lang="ru-RU" dirty="0" smtClean="0"/>
          </a:p>
          <a:p>
            <a:r>
              <a:rPr lang="ru-RU" sz="2400" dirty="0" smtClean="0"/>
              <a:t>Удельная </a:t>
            </a:r>
            <a:r>
              <a:rPr lang="ru-RU" sz="2400" dirty="0"/>
              <a:t>теплоемкость	1,45 кДж/(</a:t>
            </a:r>
            <a:r>
              <a:rPr lang="ru-RU" sz="2400" dirty="0" err="1" smtClean="0"/>
              <a:t>кг.</a:t>
            </a:r>
            <a:r>
              <a:rPr lang="ru-RU" sz="2400" baseline="30000" dirty="0" err="1" smtClean="0"/>
              <a:t>о</a:t>
            </a:r>
            <a:r>
              <a:rPr lang="ru-RU" sz="2400" dirty="0" err="1" smtClean="0"/>
              <a:t>С</a:t>
            </a:r>
            <a:r>
              <a:rPr lang="ru-RU" sz="2400" dirty="0" smtClean="0"/>
              <a:t>)</a:t>
            </a:r>
            <a:endParaRPr lang="ru-RU" dirty="0" smtClean="0"/>
          </a:p>
          <a:p>
            <a:r>
              <a:rPr lang="ru-RU" sz="2400" dirty="0" smtClean="0"/>
              <a:t>Коэффициент </a:t>
            </a:r>
            <a:r>
              <a:rPr lang="ru-RU" sz="2400" dirty="0" err="1"/>
              <a:t>паропроницаемости</a:t>
            </a:r>
            <a:r>
              <a:rPr lang="ru-RU" sz="2400" dirty="0"/>
              <a:t> 0,010 мг/(</a:t>
            </a:r>
            <a:r>
              <a:rPr lang="ru-RU" sz="2400" dirty="0" err="1"/>
              <a:t>м.ч.Па</a:t>
            </a:r>
            <a:r>
              <a:rPr lang="ru-RU" sz="2400" dirty="0"/>
              <a:t>)	</a:t>
            </a:r>
            <a:endParaRPr lang="ru-RU" dirty="0"/>
          </a:p>
          <a:p>
            <a:pPr lvl="0"/>
            <a:r>
              <a:rPr lang="ru-RU" sz="2800" dirty="0"/>
              <a:t>Температура эксплуатации	от -70 до +75</a:t>
            </a:r>
            <a:r>
              <a:rPr lang="ru-RU" sz="2800" baseline="30000" dirty="0"/>
              <a:t> </a:t>
            </a:r>
            <a:r>
              <a:rPr lang="ru-RU" sz="2800" baseline="30000" dirty="0" err="1"/>
              <a:t>о</a:t>
            </a:r>
            <a:r>
              <a:rPr lang="ru-RU" sz="2800" dirty="0" err="1"/>
              <a:t>С</a:t>
            </a:r>
            <a:r>
              <a:rPr lang="ru-RU" sz="2800" dirty="0"/>
              <a:t>	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XPS CARBON 35-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95232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34309"/>
              </p:ext>
            </p:extLst>
          </p:nvPr>
        </p:nvGraphicFramePr>
        <p:xfrm>
          <a:off x="408259" y="1556792"/>
          <a:ext cx="8496946" cy="4815023"/>
        </p:xfrm>
        <a:graphic>
          <a:graphicData uri="http://schemas.openxmlformats.org/drawingml/2006/table">
            <a:tbl>
              <a:tblPr firstRow="1" firstCol="1" bandRow="1"/>
              <a:tblGrid>
                <a:gridCol w="3312370"/>
                <a:gridCol w="1146425"/>
                <a:gridCol w="1517871"/>
                <a:gridCol w="936104"/>
                <a:gridCol w="1584176"/>
              </a:tblGrid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показателя, единица измерения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W+F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T4+, READYBLOCK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Длина x ширина, мм *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600x450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600x450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600x450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600x450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Толщина, мм (через 10 мм) *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50-160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40-180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40-180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Плотность, кг/м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±10%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Теплопроводность при +25°С, Вт/м·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 прочности при сжатии, т/м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 прочности при изгибе, т/м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Водопоглощение кратковременное, кг/м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не более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Водопоглощение долговременное, кг/м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не более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Паропроницаемость, мг/м·ч·Па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67" marR="24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3096"/>
            <a:ext cx="3106688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Пеностекло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764704"/>
            <a:ext cx="81101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Физико-технические характеристики блоков пеностекла FOAMGLAS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®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2000 руб./шт.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Пеностекло</a:t>
            </a:r>
            <a:endParaRPr lang="ru-RU" dirty="0"/>
          </a:p>
        </p:txBody>
      </p:sp>
      <p:pic>
        <p:nvPicPr>
          <p:cNvPr id="7" name="Объект 3" descr="H:\Алена\Алена\Учеба\4 курс\8 семестр\Конкурс\Пеностекло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4441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Алена\Алена\Учеба\4 курс\8 семестр\Конкурс\Пеностекл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53650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0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r>
              <a:rPr lang="ru-RU" dirty="0"/>
              <a:t>Данный слой увеличивает общую прочность «мокрого» фасада и обеспечивает адгезию декоративного слоя к поверхности утеплителя. Двумя составными компонентами этого слоя являются клеевая смесь и армирующая сетка. </a:t>
            </a:r>
            <a:endParaRPr lang="ru-RU" dirty="0" smtClean="0"/>
          </a:p>
          <a:p>
            <a:r>
              <a:rPr lang="ru-RU" dirty="0"/>
              <a:t>Цена армирующей сетки в </a:t>
            </a:r>
            <a:r>
              <a:rPr lang="ru-RU" dirty="0" err="1"/>
              <a:t>г.Новосибирске</a:t>
            </a:r>
            <a:r>
              <a:rPr lang="ru-RU" dirty="0"/>
              <a:t>, в среднем, составляет 1000 руб./рулон.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i="1" u="sng" dirty="0">
                <a:effectLst/>
              </a:rPr>
              <a:t>Штукатурка с армирующей стеклосеткой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Зачастую защитно-декоративный слой состоит из декоративной штукатурки или штукатурки покрашенной декоративной краской. В отдельных случаях штукатурки заменяются клинкерной керамической плиткой.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10744" cy="612304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Декоративный слой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5443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5770984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dbl" dirty="0" err="1"/>
              <a:t>Бергауф</a:t>
            </a:r>
            <a:r>
              <a:rPr lang="ru-RU" u="dbl" dirty="0"/>
              <a:t> Декоративная штукатурка </a:t>
            </a:r>
            <a:r>
              <a:rPr lang="ru-RU" u="dbl" dirty="0" err="1"/>
              <a:t>Diadema</a:t>
            </a:r>
            <a:r>
              <a:rPr lang="ru-RU" u="dbl" dirty="0"/>
              <a:t> 25 кг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Штукатурка декоративная "шуба"</a:t>
            </a:r>
            <a:endParaRPr lang="ru-RU" dirty="0"/>
          </a:p>
          <a:p>
            <a:r>
              <a:rPr lang="ru-RU" dirty="0"/>
              <a:t>Основные свойства</a:t>
            </a:r>
          </a:p>
          <a:p>
            <a:pPr lvl="0"/>
            <a:r>
              <a:rPr lang="ru-RU" dirty="0"/>
              <a:t>Цвет - Белый</a:t>
            </a:r>
          </a:p>
          <a:p>
            <a:pPr lvl="0"/>
            <a:r>
              <a:rPr lang="ru-RU" dirty="0"/>
              <a:t>Вяжущее - цемент</a:t>
            </a:r>
          </a:p>
          <a:p>
            <a:pPr lvl="0"/>
            <a:r>
              <a:rPr lang="ru-RU" dirty="0"/>
              <a:t>Максимальная фракция - 2,5-3 мм</a:t>
            </a:r>
          </a:p>
          <a:p>
            <a:r>
              <a:rPr lang="ru-RU" i="1" dirty="0"/>
              <a:t>Характеристики применения</a:t>
            </a:r>
            <a:endParaRPr lang="ru-RU" dirty="0"/>
          </a:p>
          <a:p>
            <a:pPr lvl="0"/>
            <a:r>
              <a:rPr lang="ru-RU" dirty="0"/>
              <a:t>Расход сухой смеси на 1 кв. м. 3,7-4 кг</a:t>
            </a:r>
          </a:p>
          <a:p>
            <a:pPr lvl="0"/>
            <a:r>
              <a:rPr lang="ru-RU" dirty="0"/>
              <a:t>Толщина нанесения 2,5-3 мм</a:t>
            </a:r>
          </a:p>
          <a:p>
            <a:pPr lvl="0"/>
            <a:r>
              <a:rPr lang="ru-RU" dirty="0"/>
              <a:t>Жизнеспособность готового раствора в открытой таре 3 часа</a:t>
            </a:r>
          </a:p>
          <a:p>
            <a:pPr lvl="0"/>
            <a:r>
              <a:rPr lang="ru-RU" dirty="0"/>
              <a:t>Время полного набора прочности (при t = +20С) 28 суток</a:t>
            </a:r>
          </a:p>
          <a:p>
            <a:pPr lvl="0"/>
            <a:r>
              <a:rPr lang="ru-RU" dirty="0"/>
              <a:t>Проведение работ при температуре от +5 °С до +25 °С</a:t>
            </a:r>
          </a:p>
          <a:p>
            <a:r>
              <a:rPr lang="ru-RU" i="1" dirty="0"/>
              <a:t>Характеристики эксплуатации</a:t>
            </a:r>
            <a:endParaRPr lang="ru-RU" dirty="0"/>
          </a:p>
          <a:p>
            <a:pPr lvl="0"/>
            <a:r>
              <a:rPr lang="ru-RU" dirty="0"/>
              <a:t>Марочная прочность М 50</a:t>
            </a:r>
          </a:p>
          <a:p>
            <a:pPr lvl="0"/>
            <a:r>
              <a:rPr lang="ru-RU" dirty="0"/>
              <a:t>Прочность на сжатие (через 28 суток) 5 МПа</a:t>
            </a:r>
          </a:p>
          <a:p>
            <a:pPr lvl="0"/>
            <a:r>
              <a:rPr lang="ru-RU" dirty="0"/>
              <a:t>Прочность на изгиб (через 28 суток) не менее 0,5 МПа</a:t>
            </a:r>
          </a:p>
          <a:p>
            <a:pPr lvl="0"/>
            <a:r>
              <a:rPr lang="ru-RU" dirty="0"/>
              <a:t>Температура эксплуатации от -50 °С до +70 °С</a:t>
            </a:r>
          </a:p>
          <a:p>
            <a:pPr lvl="0"/>
            <a:r>
              <a:rPr lang="ru-RU" dirty="0"/>
              <a:t>Морозостойкость F 50</a:t>
            </a:r>
          </a:p>
          <a:p>
            <a:endParaRPr lang="ru-RU" dirty="0"/>
          </a:p>
        </p:txBody>
      </p:sp>
      <p:pic>
        <p:nvPicPr>
          <p:cNvPr id="7" name="Рисунок 6" descr="http://www.baumix-sib.ru/pictures/items_photos/85/middle_phot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2028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7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Применение современных фасадных систем позволяет эффективно решить многие проблемы, связанные с эксплуатацией здания:</a:t>
            </a:r>
          </a:p>
          <a:p>
            <a:pPr marL="0" indent="0" algn="just">
              <a:buNone/>
            </a:pPr>
            <a:r>
              <a:rPr lang="ru-RU" sz="2400" dirty="0"/>
              <a:t>• Обеспечить комфортные условия для плодотворной работы, отдыха и проживания людей во внутренних помещениях; </a:t>
            </a:r>
          </a:p>
          <a:p>
            <a:pPr marL="0" indent="0" algn="just">
              <a:buNone/>
            </a:pPr>
            <a:r>
              <a:rPr lang="ru-RU" sz="2400" dirty="0"/>
              <a:t>• Защитить ограждающие конструкции фасада от вредных воздействий окружающей среды и, соответственно, продлить жизнь зданию; </a:t>
            </a:r>
          </a:p>
          <a:p>
            <a:pPr marL="0" indent="0" algn="just">
              <a:buNone/>
            </a:pPr>
            <a:r>
              <a:rPr lang="ru-RU" sz="2400" dirty="0"/>
              <a:t>• Придать фасаду свежий привлекательный внешний вид.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 Отделка фасада</a:t>
            </a:r>
            <a:br>
              <a:rPr lang="ru-RU" dirty="0" smtClean="0"/>
            </a:br>
            <a:r>
              <a:rPr lang="ru-RU" sz="3100" dirty="0" smtClean="0"/>
              <a:t>1. Современный фасад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8810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5338936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dbl" dirty="0"/>
              <a:t>Декоративная штукатурка КНАУФ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Структура в виде «шубы»</a:t>
            </a:r>
          </a:p>
          <a:p>
            <a:pPr lvl="0"/>
            <a:r>
              <a:rPr lang="ru-RU" dirty="0"/>
              <a:t>Обладает водоотталкивающими свойствами</a:t>
            </a:r>
          </a:p>
          <a:p>
            <a:pPr lvl="0"/>
            <a:r>
              <a:rPr lang="ru-RU" dirty="0"/>
              <a:t>Безусадочная, </a:t>
            </a:r>
            <a:r>
              <a:rPr lang="ru-RU" dirty="0" err="1"/>
              <a:t>трещиностойкая</a:t>
            </a:r>
            <a:endParaRPr lang="ru-RU" dirty="0"/>
          </a:p>
          <a:p>
            <a:pPr lvl="0"/>
            <a:r>
              <a:rPr lang="ru-RU" dirty="0"/>
              <a:t>8 цветов, также может окрашиваться</a:t>
            </a:r>
          </a:p>
          <a:p>
            <a:r>
              <a:rPr lang="ru-RU" i="1" dirty="0"/>
              <a:t>Технические характеристики:        </a:t>
            </a:r>
            <a:endParaRPr lang="ru-RU" dirty="0"/>
          </a:p>
          <a:p>
            <a:pPr lvl="0"/>
            <a:r>
              <a:rPr lang="ru-RU" dirty="0"/>
              <a:t>Размер зерна, мм                                      3</a:t>
            </a:r>
          </a:p>
          <a:p>
            <a:pPr lvl="0"/>
            <a:r>
              <a:rPr lang="ru-RU" dirty="0"/>
              <a:t>Прочность при сжатии, МПа                   4,2 </a:t>
            </a:r>
          </a:p>
          <a:p>
            <a:pPr lvl="0"/>
            <a:r>
              <a:rPr lang="ru-RU" dirty="0"/>
              <a:t>Прочность при изгибе, МПа                    2,6 </a:t>
            </a:r>
          </a:p>
          <a:p>
            <a:pPr lvl="0"/>
            <a:r>
              <a:rPr lang="ru-RU" dirty="0"/>
              <a:t>Прочность сцепления с бетоном, МПа    более 0,4 </a:t>
            </a:r>
          </a:p>
          <a:p>
            <a:r>
              <a:rPr lang="ru-RU" dirty="0"/>
              <a:t>Морозостойкость, цикл                 более 50 </a:t>
            </a:r>
            <a:endParaRPr lang="ru-RU" dirty="0"/>
          </a:p>
        </p:txBody>
      </p:sp>
      <p:pic>
        <p:nvPicPr>
          <p:cNvPr id="4" name="Picture 36" descr="Диамант-2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520280" cy="475252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13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u="sng" dirty="0"/>
              <a:t>Типовая конструкция вентилируемого фасада включает в себя: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-	несущая стена;</a:t>
            </a:r>
          </a:p>
          <a:p>
            <a:pPr marL="0" indent="0">
              <a:buNone/>
            </a:pPr>
            <a:r>
              <a:rPr lang="ru-RU" dirty="0"/>
              <a:t>-	теплоизоляционный слой, закрепленный дюбелями;</a:t>
            </a:r>
          </a:p>
          <a:p>
            <a:pPr marL="0" indent="0">
              <a:buNone/>
            </a:pPr>
            <a:r>
              <a:rPr lang="ru-RU" dirty="0"/>
              <a:t>-	воздушная прослойка, порядка 50мм;</a:t>
            </a:r>
          </a:p>
          <a:p>
            <a:pPr marL="0" indent="0">
              <a:buNone/>
            </a:pPr>
            <a:r>
              <a:rPr lang="ru-RU" dirty="0"/>
              <a:t>-	направляющие, закрепленные на стене через специальные кронштейны;</a:t>
            </a:r>
          </a:p>
          <a:p>
            <a:pPr marL="0" indent="0">
              <a:buNone/>
            </a:pPr>
            <a:r>
              <a:rPr lang="ru-RU" dirty="0"/>
              <a:t>-	защитно-декоративный слой, установленный в направляющие.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6123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2.2.2. Система «Вентилируемый фасад»</a:t>
            </a:r>
            <a:endParaRPr lang="ru-RU" sz="3200" dirty="0"/>
          </a:p>
        </p:txBody>
      </p:sp>
      <p:pic>
        <p:nvPicPr>
          <p:cNvPr id="4" name="Рисунок 3" descr="E:\Алена\Алена\Учеба\4 курс\8 семестр\Конкурс\Вентилируемый фасад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7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dbl" dirty="0"/>
              <a:t>Фасадные панели </a:t>
            </a:r>
            <a:r>
              <a:rPr lang="en-US" u="dbl" dirty="0"/>
              <a:t>NICHIHA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Фасадные панели </a:t>
            </a:r>
            <a:r>
              <a:rPr lang="ru-RU" dirty="0" err="1"/>
              <a:t>Nichiha</a:t>
            </a:r>
            <a:r>
              <a:rPr lang="ru-RU" dirty="0"/>
              <a:t>, производства Японии, представляют собой плоские плиты с рельефной текстурой под камень, кирпич, декоративную штукатурку</a:t>
            </a:r>
          </a:p>
          <a:p>
            <a:pPr marL="0" indent="0">
              <a:buNone/>
            </a:pPr>
            <a:r>
              <a:rPr lang="ru-RU" dirty="0" err="1"/>
              <a:t>Состaв</a:t>
            </a:r>
            <a:r>
              <a:rPr lang="ru-RU" dirty="0"/>
              <a:t> фасадных панелей: цемент, древесная фибра, неорганические компоненты, кварц, слюда. </a:t>
            </a:r>
          </a:p>
          <a:p>
            <a:pPr marL="0" indent="0">
              <a:buNone/>
            </a:pPr>
            <a:r>
              <a:rPr lang="ru-RU" b="1" dirty="0"/>
              <a:t>Размер:</a:t>
            </a:r>
            <a:r>
              <a:rPr lang="ru-RU" dirty="0"/>
              <a:t> толщинами 14,16,18,21,25 и 35 мм, </a:t>
            </a:r>
          </a:p>
          <a:p>
            <a:pPr marL="0" indent="0">
              <a:buNone/>
            </a:pPr>
            <a:r>
              <a:rPr lang="ru-RU" dirty="0"/>
              <a:t>ширина панелей 455 и 910 мм,</a:t>
            </a:r>
          </a:p>
          <a:p>
            <a:pPr marL="0" indent="0">
              <a:buNone/>
            </a:pPr>
            <a:r>
              <a:rPr lang="ru-RU" dirty="0"/>
              <a:t>длина панелей – 1818, 3030 мм</a:t>
            </a:r>
            <a:br>
              <a:rPr lang="ru-RU" dirty="0"/>
            </a:br>
            <a:r>
              <a:rPr lang="ru-RU" dirty="0"/>
              <a:t>Основная часть фасадных панелей имеет размер 455х3030 мм</a:t>
            </a:r>
          </a:p>
          <a:p>
            <a:pPr marL="0" lvl="0" indent="0">
              <a:buNone/>
            </a:pPr>
            <a:r>
              <a:rPr lang="ru-RU" b="1" dirty="0"/>
              <a:t>Вес:</a:t>
            </a:r>
            <a:r>
              <a:rPr lang="ru-RU" dirty="0"/>
              <a:t> фасадная панель размером 455х3030 мм и толщиной 14 мм весит 22 кг или 16,5 кг/м2</a:t>
            </a:r>
            <a:br>
              <a:rPr lang="ru-RU" dirty="0"/>
            </a:br>
            <a:r>
              <a:rPr lang="ru-RU" dirty="0"/>
              <a:t>Фасадная панель размером 455х3030 мм и толщиной 16 мм - 26 кг или 18,9 кг/м2</a:t>
            </a:r>
          </a:p>
          <a:p>
            <a:pPr marL="0" lvl="0" indent="0">
              <a:buNone/>
            </a:pPr>
            <a:r>
              <a:rPr lang="ru-RU" b="1" dirty="0"/>
              <a:t>Морозостойкость:</a:t>
            </a:r>
            <a:r>
              <a:rPr lang="ru-RU" dirty="0"/>
              <a:t>  выдерживают более 300 циклов замерзания-оттаивания без существенных изменений</a:t>
            </a:r>
          </a:p>
          <a:p>
            <a:endParaRPr lang="ru-RU" dirty="0"/>
          </a:p>
        </p:txBody>
      </p:sp>
      <p:pic>
        <p:nvPicPr>
          <p:cNvPr id="4" name="Рисунок 3" descr="фасадные панели nichi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67240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3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4834880" cy="6408712"/>
          </a:xfrm>
        </p:spPr>
        <p:txBody>
          <a:bodyPr/>
          <a:lstStyle/>
          <a:p>
            <a:pPr marL="0" indent="0">
              <a:buNone/>
            </a:pPr>
            <a:r>
              <a:rPr lang="ru-RU" u="dbl" dirty="0" err="1"/>
              <a:t>Сайдинг</a:t>
            </a:r>
            <a:r>
              <a:rPr lang="ru-RU" u="dbl" dirty="0"/>
              <a:t> виниловый Торговой марки </a:t>
            </a:r>
            <a:r>
              <a:rPr lang="ru-RU" u="dbl" dirty="0" err="1"/>
              <a:t>VinyLon</a:t>
            </a:r>
            <a:r>
              <a:rPr lang="ru-RU" u="dbl" dirty="0"/>
              <a:t>. Новосибирск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Технические характеристики </a:t>
            </a:r>
            <a:r>
              <a:rPr lang="ru-RU" i="1" dirty="0" err="1"/>
              <a:t>сайдинга</a:t>
            </a:r>
            <a:endParaRPr lang="ru-RU" dirty="0"/>
          </a:p>
          <a:p>
            <a:pPr lvl="0"/>
            <a:r>
              <a:rPr lang="ru-RU" dirty="0" err="1"/>
              <a:t>Сайдинг</a:t>
            </a:r>
            <a:r>
              <a:rPr lang="ru-RU" dirty="0"/>
              <a:t> двойной D-4,5</a:t>
            </a:r>
          </a:p>
          <a:p>
            <a:pPr lvl="0"/>
            <a:r>
              <a:rPr lang="ru-RU" dirty="0"/>
              <a:t>Ширина рабочей панели – 230 мм</a:t>
            </a:r>
          </a:p>
          <a:p>
            <a:pPr lvl="0"/>
            <a:r>
              <a:rPr lang="ru-RU" dirty="0"/>
              <a:t>Длина - 3 660 мм</a:t>
            </a:r>
          </a:p>
          <a:p>
            <a:pPr lvl="0"/>
            <a:r>
              <a:rPr lang="ru-RU" dirty="0"/>
              <a:t>Толщина панели – 1,1 мм</a:t>
            </a:r>
          </a:p>
          <a:p>
            <a:pPr lvl="0"/>
            <a:r>
              <a:rPr lang="ru-RU" dirty="0"/>
              <a:t>Площадь покрытия 1 шт. – 0,84 м2</a:t>
            </a:r>
          </a:p>
          <a:p>
            <a:pPr lvl="0"/>
            <a:r>
              <a:rPr lang="ru-RU" dirty="0"/>
              <a:t>Высота рельефа – 12 мм</a:t>
            </a:r>
          </a:p>
          <a:p>
            <a:pPr lvl="0"/>
            <a:r>
              <a:rPr lang="ru-RU" dirty="0"/>
              <a:t>Цена - 173.20  руб./шт.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teplostroy-nsk.ru/userfiles/%D0%B3%D0%B0%D0%BC%D0%BC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26126"/>
            <a:ext cx="388843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4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5266928" cy="6192688"/>
          </a:xfrm>
        </p:spPr>
        <p:txBody>
          <a:bodyPr/>
          <a:lstStyle/>
          <a:p>
            <a:pPr marL="0" indent="0">
              <a:buNone/>
            </a:pPr>
            <a:r>
              <a:rPr lang="ru-RU" u="dbl" dirty="0" err="1"/>
              <a:t>Сайдингмелаллический</a:t>
            </a:r>
            <a:r>
              <a:rPr lang="en-US" u="dbl" dirty="0"/>
              <a:t>L</a:t>
            </a:r>
            <a:r>
              <a:rPr lang="ru-RU" u="dbl" dirty="0"/>
              <a:t>-Брус «</a:t>
            </a:r>
            <a:r>
              <a:rPr lang="ru-RU" u="dbl" dirty="0" err="1"/>
              <a:t>МеталлПрофиль</a:t>
            </a:r>
            <a:r>
              <a:rPr lang="ru-RU" u="dbl" dirty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исполнении из стали с покрытием </a:t>
            </a:r>
            <a:r>
              <a:rPr lang="ru-RU" dirty="0" err="1"/>
              <a:t>Ecosteel</a:t>
            </a:r>
            <a:r>
              <a:rPr lang="ru-RU" dirty="0"/>
              <a:t> идеально имитирует деревянный клееный брус 120 мм. Монтируется с помощью </a:t>
            </a:r>
            <a:r>
              <a:rPr lang="ru-RU" dirty="0" err="1"/>
              <a:t>обычныхсаморезов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Технические характеристики:</a:t>
            </a:r>
            <a:endParaRPr lang="ru-RU" dirty="0"/>
          </a:p>
          <a:p>
            <a:pPr lvl="0"/>
            <a:r>
              <a:rPr lang="ru-RU" dirty="0"/>
              <a:t>Производится из стали с любым видом полимерного покрытия Металл Профиль.</a:t>
            </a:r>
          </a:p>
          <a:p>
            <a:pPr lvl="0"/>
            <a:r>
              <a:rPr lang="ru-RU" dirty="0"/>
              <a:t>Длина 0,2 – 6 м</a:t>
            </a:r>
            <a:br>
              <a:rPr lang="ru-RU" dirty="0"/>
            </a:br>
            <a:r>
              <a:rPr lang="ru-RU" dirty="0"/>
              <a:t>Толщина стали: 0,4 и 0,5 мм</a:t>
            </a:r>
          </a:p>
          <a:p>
            <a:endParaRPr lang="ru-RU" dirty="0"/>
          </a:p>
        </p:txBody>
      </p:sp>
      <p:pic>
        <p:nvPicPr>
          <p:cNvPr id="4" name="Рисунок 3" descr="Металлический сайдинг Lбрус-15х240. Новосибирс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15780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9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2.2.3. Сравнение фасадных систем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03807"/>
              </p:ext>
            </p:extLst>
          </p:nvPr>
        </p:nvGraphicFramePr>
        <p:xfrm>
          <a:off x="323525" y="836712"/>
          <a:ext cx="8640962" cy="56546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91388"/>
                <a:gridCol w="2194667"/>
                <a:gridCol w="2263519"/>
                <a:gridCol w="2091388"/>
              </a:tblGrid>
              <a:tr h="6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вентилируемые фасады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"мокрые" фасады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светопрозрачные фасады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оштукатуренные фасады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98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 Выдерживают любые природно- климатические воздействия.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 Выдерживают любые природно- климатические воздействия.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 Выдерживают любые природно- климатические воздействия.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 Не всегда выдерживает природно- климатические воздействия.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05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 Гарантированная защита ограждающих конструкций здания от погодных условий.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 Гарантированная защита ограждающих конструкций здания от погодных условий.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 Гарантированная защита ограждающих конструкций здания от погодных условий.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 Могут образоваться трещины, протечки на фасаде – ослабление защиты ограждающих конструкций здания.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Долговечность.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Долговечность.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Долговечность.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Недолговечность.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98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 Ремонтоспособность.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 Менее сложный ремонт.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 Ремонтоспособность.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 Ремонт сложный, дорогой, не дает долговременной влаго- и теплозащиты.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45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 Не требует ежегодного подновления и очистки.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 Требует подновления и очистки.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 Не требует ежегодного подновления и очистки.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5. Требует ежегодного подновления и очистки.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43801"/>
              </p:ext>
            </p:extLst>
          </p:nvPr>
        </p:nvGraphicFramePr>
        <p:xfrm>
          <a:off x="395538" y="332658"/>
          <a:ext cx="8496941" cy="6264693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2056530"/>
                <a:gridCol w="2158088"/>
                <a:gridCol w="2225793"/>
                <a:gridCol w="2056530"/>
              </a:tblGrid>
              <a:tr h="98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 Экономия на отоплении, кондиционировании.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 Экономия на отоплении, кондиционировании.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 Экономия на отоплении, кондиционировании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 Затраты на отопление, кондиционирование.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9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 Обеспечение современным нормам по теплопотерям.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 Обеспечение современным нормам по теплопотерям.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 Обеспечение современным нормам по теплопотерям.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7.-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9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 Повышают звукоизоляцию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 Повышают звукоизоляцию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 Повышают звукоизоляцию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8.-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9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 При реконструкции не требует ремонта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 При реконструкции не требует ремонта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 При реконструкции не требует ремонта наружных стен.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9. При реконструкции требуется ремонт.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9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10. "Сухой" метод монтажа, не зависит от сезона и погодных условий.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10. Cезонность монтажных работ.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10. "Сухой" метод монтажа, не зависит от сезона и погодных условий.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10. </a:t>
                      </a:r>
                      <a:r>
                        <a:rPr lang="ru-RU" sz="1300" dirty="0" err="1">
                          <a:effectLst/>
                        </a:rPr>
                        <a:t>Cезонность</a:t>
                      </a:r>
                      <a:r>
                        <a:rPr lang="ru-RU" sz="1300" dirty="0">
                          <a:effectLst/>
                        </a:rPr>
                        <a:t> монтажных работ.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024850"/>
              </p:ext>
            </p:extLst>
          </p:nvPr>
        </p:nvGraphicFramePr>
        <p:xfrm>
          <a:off x="395534" y="188639"/>
          <a:ext cx="8424937" cy="6192688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2039103"/>
                <a:gridCol w="2139800"/>
                <a:gridCol w="2206931"/>
                <a:gridCol w="2039103"/>
              </a:tblGrid>
              <a:tr h="137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 Легкость конструкции фасада – снижение затрат на фундаменты.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 Легкость конструкции фасада – снижение затрат на фундаменты.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 Легкость конструкции фасада – снижение затрат на фундаменты.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11. Тяжелая конструкция фасада – затраты на фундаменты.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7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12. Экономическая выгода: увеличение полезной площади за счет уменьшения толщины ограждающих конструкций.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12. Экономическая выгода: увеличение полезной площади за счет уменьшения толщины ограждающих конструкций.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12. Экономическая выгода: увеличение полезной площади за счет уменьшения толщины ограждающих конструкций.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12. -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13. Высоко экологичны.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13. Экологичны.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13. Высоко экологичны.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13. Неэкологичны.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7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 Ограниченность архитектурных решений фасада и формы здания.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 Более разнообразные архитектурные решения.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 Многообразие архитектурных решений.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14. Более разнообразные архитектурные решения.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15. Высокая стоимость.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15. Менее высокая стоимость.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15. Высокая стоимость.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15. Невысокая стоимость.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6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47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Цоколь находится в непосредственной близости от земли и потому особенно подвержен воздействию влаги и низких температур, а также механическим повреждениям. Со временем может возникнуть необходимость его очистки и ремонта.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r>
              <a:rPr lang="en-US" sz="4700" dirty="0" smtClean="0"/>
              <a:t>II </a:t>
            </a:r>
            <a:r>
              <a:rPr lang="ru-RU" sz="4700" dirty="0" smtClean="0"/>
              <a:t>Гидроизоляция и внешняя отделка цоколя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1. Гидроизоляция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78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483488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Напыляемая гидроизоляция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Очень легко и быстро наносится специальным распылителем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Материал довольно дорогой и экономически выгодно его применять для фундаментов сложной формы (которые тяжело обклеивать рулонным материалом) или для фундамента заложенного очень близко к другой постройке (то есть если </a:t>
            </a:r>
            <a:r>
              <a:rPr lang="ru-RU" dirty="0" err="1"/>
              <a:t>гидроизолировать</a:t>
            </a:r>
            <a:r>
              <a:rPr lang="ru-RU" dirty="0"/>
              <a:t> такой фундамент очень неудобно из-за отсутствия свободного доступа к нему).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 Способы обеспечения гидроизоляции цоколя</a:t>
            </a:r>
            <a:endParaRPr lang="ru-RU" sz="2800" dirty="0"/>
          </a:p>
        </p:txBody>
      </p:sp>
      <p:pic>
        <p:nvPicPr>
          <p:cNvPr id="4" name="Рисунок 3" descr="Напыляемая гидроизоля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36" y="980728"/>
            <a:ext cx="293319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u="sng" dirty="0"/>
              <a:t>Выбор отделки фасадов зависит от следующих факторов: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	Значения и места здания в градостроительных масштабах города (здание правительства или коттедж человека среднего класса);</a:t>
            </a:r>
          </a:p>
          <a:p>
            <a:pPr marL="0" indent="0" algn="just">
              <a:buNone/>
            </a:pPr>
            <a:r>
              <a:rPr lang="ru-RU" dirty="0"/>
              <a:t>2.	Материала конструкции, требующей отделки (кирпичные, железобетонные стены, колонны);</a:t>
            </a:r>
          </a:p>
          <a:p>
            <a:pPr marL="0" indent="0" algn="just">
              <a:buNone/>
            </a:pPr>
            <a:r>
              <a:rPr lang="ru-RU" dirty="0"/>
              <a:t>3.	Вида строительства: новое или реконструкция;</a:t>
            </a:r>
          </a:p>
          <a:p>
            <a:pPr marL="0" indent="0" algn="just">
              <a:buNone/>
            </a:pPr>
            <a:r>
              <a:rPr lang="ru-RU" dirty="0"/>
              <a:t>4.	Теплофизических, химических воздействий на фасад;</a:t>
            </a:r>
          </a:p>
          <a:p>
            <a:pPr marL="0" indent="0" algn="just">
              <a:buNone/>
            </a:pPr>
            <a:r>
              <a:rPr lang="ru-RU" dirty="0"/>
              <a:t>5.	Типологии здания (жилое, общественное, производственное);</a:t>
            </a:r>
          </a:p>
          <a:p>
            <a:pPr marL="0" indent="0" algn="just">
              <a:buNone/>
            </a:pPr>
            <a:r>
              <a:rPr lang="ru-RU" dirty="0"/>
              <a:t>6.	Категория здания, помещения по </a:t>
            </a:r>
            <a:r>
              <a:rPr lang="ru-RU" dirty="0" err="1"/>
              <a:t>пожаро</a:t>
            </a:r>
            <a:r>
              <a:rPr lang="ru-RU" dirty="0"/>
              <a:t>- и взрывоопасности;</a:t>
            </a:r>
          </a:p>
          <a:p>
            <a:pPr marL="0" indent="0" algn="just">
              <a:buNone/>
            </a:pPr>
            <a:r>
              <a:rPr lang="ru-RU" dirty="0"/>
              <a:t>7.	Материального благосостояния заказчика.</a:t>
            </a:r>
          </a:p>
          <a:p>
            <a:pPr marL="0" indent="0" algn="just">
              <a:buNone/>
            </a:pPr>
            <a:r>
              <a:rPr lang="ru-RU" i="1" u="sng" dirty="0"/>
              <a:t>Характерные особенности современной отделки фасадов: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	</a:t>
            </a:r>
            <a:r>
              <a:rPr lang="ru-RU" dirty="0" err="1"/>
              <a:t>Всесезонность</a:t>
            </a:r>
            <a:r>
              <a:rPr lang="ru-RU" dirty="0"/>
              <a:t> строительных работ;</a:t>
            </a:r>
          </a:p>
          <a:p>
            <a:pPr marL="0" indent="0" algn="just">
              <a:buNone/>
            </a:pPr>
            <a:r>
              <a:rPr lang="ru-RU" dirty="0"/>
              <a:t>2.	Огромный ассортимент на рынке;</a:t>
            </a:r>
          </a:p>
          <a:p>
            <a:pPr marL="0" indent="0" algn="just">
              <a:buNone/>
            </a:pPr>
            <a:r>
              <a:rPr lang="ru-RU" dirty="0"/>
              <a:t>3.	Высокая скорость строительства;</a:t>
            </a:r>
          </a:p>
          <a:p>
            <a:pPr marL="0" indent="0" algn="just">
              <a:buNone/>
            </a:pPr>
            <a:r>
              <a:rPr lang="ru-RU" dirty="0"/>
              <a:t>4.	Преобладание механизированных способов отделки;</a:t>
            </a:r>
          </a:p>
          <a:p>
            <a:pPr marL="0" indent="0" algn="just">
              <a:buNone/>
            </a:pPr>
            <a:r>
              <a:rPr lang="ru-RU" dirty="0"/>
              <a:t>5.	Высокое качество современных фасадных систем;</a:t>
            </a:r>
          </a:p>
          <a:p>
            <a:pPr marL="0" indent="0" algn="just">
              <a:buNone/>
            </a:pPr>
            <a:r>
              <a:rPr lang="ru-RU" dirty="0"/>
              <a:t>6.	Единственно верный способ реконструкции фасадов;</a:t>
            </a:r>
          </a:p>
          <a:p>
            <a:pPr marL="0" indent="0" algn="just">
              <a:buNone/>
            </a:pPr>
            <a:r>
              <a:rPr lang="ru-RU" dirty="0"/>
              <a:t>7.	</a:t>
            </a:r>
            <a:r>
              <a:rPr lang="ru-RU" dirty="0" err="1" smtClean="0"/>
              <a:t>Экологичность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348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2. Выбор отделки и теплоизоляции фасада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16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63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Гидроизоляция цементным раствором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Кроме вышеописанных способов, можно выполнить гидроизоляцию нанесением 25-30 мм цементного раствора при напоре воды до 20 м.</a:t>
            </a:r>
          </a:p>
          <a:p>
            <a:pPr marL="0" indent="0">
              <a:buNone/>
            </a:pPr>
            <a:r>
              <a:rPr lang="ru-RU" i="1" dirty="0"/>
              <a:t>Проникающая гидроизоляция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возможно </a:t>
            </a:r>
            <a:r>
              <a:rPr lang="ru-RU" dirty="0" err="1"/>
              <a:t>гидроизолировать</a:t>
            </a:r>
            <a:r>
              <a:rPr lang="ru-RU" dirty="0"/>
              <a:t> фундамент различными гидроизоляционными материалами проникающего действия </a:t>
            </a:r>
            <a:r>
              <a:rPr lang="ru-RU" dirty="0" smtClean="0"/>
              <a:t>, </a:t>
            </a:r>
            <a:r>
              <a:rPr lang="ru-RU" dirty="0"/>
              <a:t>которая защищает фундамент от избыточной влаги и некоторых химических соединений </a:t>
            </a:r>
            <a:r>
              <a:rPr lang="ru-RU" dirty="0" smtClean="0"/>
              <a:t>, </a:t>
            </a:r>
            <a:r>
              <a:rPr lang="ru-RU" dirty="0"/>
              <a:t>но при этом такой материал довольно дорогой.</a:t>
            </a:r>
          </a:p>
          <a:p>
            <a:endParaRPr lang="ru-RU" dirty="0"/>
          </a:p>
        </p:txBody>
      </p:sp>
      <p:pic>
        <p:nvPicPr>
          <p:cNvPr id="4" name="Рисунок 3" descr="Проникающая гидроизоля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5"/>
            <a:ext cx="3752850" cy="264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Назначение технологии: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•Обеспечение долговечной защиты строений и декоративных элементов строений от капиллярной влаги путём устройства отсечной внутристенной гидроизоляции, выполняемой </a:t>
            </a:r>
            <a:r>
              <a:rPr lang="ru-RU" dirty="0" err="1"/>
              <a:t>инъектированием</a:t>
            </a:r>
            <a:r>
              <a:rPr lang="ru-RU" dirty="0"/>
              <a:t> </a:t>
            </a:r>
            <a:r>
              <a:rPr lang="ru-RU" dirty="0" err="1"/>
              <a:t>гидрофобизирующих</a:t>
            </a:r>
            <a:r>
              <a:rPr lang="ru-RU" dirty="0"/>
              <a:t>, перекрывающих капилляры жидкостей в кирпичные, кирпично-бутовые и бутовые кладки;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•нейтрализация воздействий вредных для зданий солей системой санирующих штукатурок.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3. Предотвращение капиллярного подсоса влаги в цоколе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3.1. Метод отсечки капиллярной влаги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158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5544616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Устройство полной санирующей системы: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А. Выравнивающая штукатурка с добавками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(В ряде случаев от неё можно отказаться).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Б. Гидроизоляция поверхности стены со стороны противоположной </a:t>
            </a:r>
            <a:r>
              <a:rPr lang="ru-RU" dirty="0" err="1"/>
              <a:t>входномуотверстиюшпура</a:t>
            </a:r>
            <a:r>
              <a:rPr lang="ru-RU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В. Устройство отсечной внутристенной гидроизоляции посредством инъекций в два ряда.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Подготовка стены: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•расчистка швов кладки глубиной 2 см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•обезвреживание вредных для зданий солей путём их преобразования в нерастворимые и трудно-растворимые соединения.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Адгезионный слой (</a:t>
            </a:r>
            <a:r>
              <a:rPr lang="ru-RU" dirty="0" err="1"/>
              <a:t>Полуобрызг</a:t>
            </a:r>
            <a:r>
              <a:rPr lang="ru-RU" dirty="0"/>
              <a:t>):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•цементным раствором с добавками.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Гидроизоляция поверхности стены со стороны входных отверстий шпуров для предотвращения образования «влажностного мостика».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Санирующая основная  (выравнивающая) штукатурка.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(От неё можно отказаться при умеренной или низкой солевой и влажностной нагрузку стен)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Санирующая штукатурка с высокой способностью скапливать в себе выходящие из стены соли.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Шпаклёвка, открытая для диффузии водяных паров.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7. Грунтовка, открытая для диффузии водяных паров.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8. Краска, открытая для диффузии водяных паров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29374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Раствор для силикатизации «ПЕНТА СИБИРЬ» (Химический горизонтальный заслон) </a:t>
            </a:r>
            <a:endParaRPr lang="ru-RU" dirty="0"/>
          </a:p>
          <a:p>
            <a:r>
              <a:rPr lang="ru-RU" u="sng" dirty="0"/>
              <a:t>Области применения: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применяется там, где необходимо добиться прекращения капиллярного подсоса воды посредством создания внутреннего гидрофобного эффекта и сужения или перекрытия капилляров.</a:t>
            </a:r>
          </a:p>
          <a:p>
            <a:r>
              <a:rPr lang="ru-RU" i="1" u="sng" dirty="0"/>
              <a:t>Основная область применения: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Создание горизонтального гидроизоляционного заслона при работах по ремонту старых зданий.</a:t>
            </a:r>
          </a:p>
          <a:p>
            <a:pPr marL="0" indent="0">
              <a:buNone/>
            </a:pPr>
            <a:r>
              <a:rPr lang="ru-RU" dirty="0"/>
              <a:t>Горизонтальный гидроизоляционный заслон материалом Гидрофобизатор может быть применен только при отсутствии водяной нагрузки, т.е. там, где нет выхода воды, нет гидростатического напора.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3.2. Применение раствора для силикатизации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14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01061"/>
              </p:ext>
            </p:extLst>
          </p:nvPr>
        </p:nvGraphicFramePr>
        <p:xfrm>
          <a:off x="611560" y="1196754"/>
          <a:ext cx="8064896" cy="38710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5679"/>
                <a:gridCol w="5869217"/>
              </a:tblGrid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Основа: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Водный раствор силикона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Внешний вид: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Однородная жидкость от бесцветного до жёлтого цвета.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Плотность: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1240-1320 кг/м 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37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Щёлочность (в пересчёте на КОН),% не более: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23,0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53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Очистка инструментов: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свежем состоянии - водой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799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Расход: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расход рассчитывается исходя из впитывающей способности стены по данным обработки пробного шпура.</a:t>
                      </a:r>
                    </a:p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Ориентировочный расход –5-10 кг/м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 кирпичной кладки.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53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Хранение: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 месяцев в закрытых емкостях, при положительной температуре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330423"/>
            <a:ext cx="6192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Технические данные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160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Инъекции под давлением рекомендуется применять, если обрабатываемая кладка в значительной степени или полностью пропитана водой. Расположение шпуров рассчитывается в зависимости от типа и состояния кладки.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Схема инъекции под давлением и расположения шпуров: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/>
              <a:t>Способы применения</a:t>
            </a:r>
            <a:br>
              <a:rPr lang="ru-RU" sz="2800" u="sng" dirty="0" smtClean="0"/>
            </a:br>
            <a:r>
              <a:rPr lang="en-US" sz="2800" u="sng" dirty="0" smtClean="0"/>
              <a:t>I</a:t>
            </a:r>
            <a:r>
              <a:rPr lang="ru-RU" sz="2800" u="sng" dirty="0" smtClean="0"/>
              <a:t>. Инъекции под давлением</a:t>
            </a:r>
            <a:endParaRPr lang="ru-RU" sz="2800" u="sng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62473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1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Схема инъекции без принудительного давления и расположения шпуров: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 заделывании открытых стыков, щелей и отверстий действуют те же условия, что и при технологии </a:t>
            </a:r>
            <a:r>
              <a:rPr lang="ru-RU" dirty="0" err="1"/>
              <a:t>инъектирования</a:t>
            </a:r>
            <a:r>
              <a:rPr lang="ru-RU" dirty="0"/>
              <a:t> под давлением.</a:t>
            </a:r>
          </a:p>
          <a:p>
            <a:pPr marL="0" indent="0">
              <a:buNone/>
            </a:pPr>
            <a:r>
              <a:rPr lang="ru-RU" dirty="0"/>
              <a:t>Следует отметить, что эффективное действие реагентов реализуется при обработке сухих конструкций.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. Инъекция без принудительного давления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486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9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/>
              <a:t>1. Клинкерная плитка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Цоколь, облицованный клинкерной плиткой, визуально напоминает стену из клинкерного кирпича. Однако плитка по сравнению с кирпичом значительно тоньше и гораздо легче.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4. Внешняя отделка </a:t>
            </a:r>
            <a:r>
              <a:rPr lang="ru-RU" sz="2800" dirty="0" err="1" smtClean="0"/>
              <a:t>цоколя.Материалы</a:t>
            </a:r>
            <a:endParaRPr lang="ru-RU" sz="2800" dirty="0"/>
          </a:p>
        </p:txBody>
      </p:sp>
      <p:pic>
        <p:nvPicPr>
          <p:cNvPr id="4" name="Рисунок 3" descr="E:\Алена\Алена\Учеба\4 курс\8 семестр\Конкурс\плас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309634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2. Отделка цоколя плиткой из камня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Цоколь такого типа выглядит эффектно, но в то же время он довольно дорогой. Его выполняют чаще всего из песчаника или известняка, хотя встречаются цоколи из гранита или мрамора.</a:t>
            </a: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6" name="Рисунок 5" descr="E:\Алена\Алена\Учеба\4 курс\8 семестр\Конкурс\камень ис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6594"/>
            <a:ext cx="4320480" cy="3027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3. Полимерпесчаная плитка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Полимерпесчаная облицовочная плитка - это композитный материал, имитирующий рельефную кирпичную кладку или «рваный» камень. Этот материал характеризуется малым весом, а это позволяет облицовывать им любые, даже самые облегченные конструкции с невысокой несущей способностью.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Алена\Алена\Учеба\4 курс\8 семестр\Конкурс\шту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45638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1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Система 1. Утеплитель расположен с внутренней стороны ограждающей</a:t>
            </a:r>
            <a:r>
              <a:rPr lang="ru-RU" dirty="0"/>
              <a:t> конструкции. </a:t>
            </a:r>
          </a:p>
          <a:p>
            <a:pPr marL="0" indent="0">
              <a:buNone/>
            </a:pPr>
            <a:r>
              <a:rPr lang="ru-RU" dirty="0"/>
              <a:t>Недостатки:</a:t>
            </a:r>
          </a:p>
          <a:p>
            <a:pPr marL="0" indent="0">
              <a:buNone/>
            </a:pPr>
            <a:r>
              <a:rPr lang="ru-RU" dirty="0"/>
              <a:t>дополнительные затраты на </a:t>
            </a:r>
            <a:r>
              <a:rPr lang="ru-RU" dirty="0" err="1"/>
              <a:t>пароизоляцию</a:t>
            </a:r>
            <a:r>
              <a:rPr lang="ru-RU" dirty="0"/>
              <a:t>, иначе на границе внутренней стены и утеплителя происходит конденсация водяного пара,</a:t>
            </a:r>
          </a:p>
          <a:p>
            <a:pPr marL="0" indent="0">
              <a:buNone/>
            </a:pPr>
            <a:r>
              <a:rPr lang="ru-RU" dirty="0"/>
              <a:t>уменьшение внутренней площади помещения. </a:t>
            </a:r>
          </a:p>
          <a:p>
            <a:pPr marL="0" indent="0">
              <a:buNone/>
            </a:pPr>
            <a:r>
              <a:rPr lang="ru-RU" i="1" dirty="0"/>
              <a:t>Система 2. Утеплитель находится внутри самой ограждающей конструкции</a:t>
            </a:r>
            <a:r>
              <a:rPr lang="ru-RU" dirty="0"/>
              <a:t> (</a:t>
            </a:r>
            <a:r>
              <a:rPr lang="ru-RU" dirty="0" err="1"/>
              <a:t>колодцевая</a:t>
            </a:r>
            <a:r>
              <a:rPr lang="ru-RU" dirty="0"/>
              <a:t> кладка, многослойные стеновые панели).  </a:t>
            </a:r>
          </a:p>
          <a:p>
            <a:pPr marL="0" indent="0">
              <a:buNone/>
            </a:pPr>
            <a:r>
              <a:rPr lang="ru-RU" dirty="0"/>
              <a:t>Недостаток:</a:t>
            </a:r>
          </a:p>
          <a:p>
            <a:pPr marL="0" indent="0">
              <a:buNone/>
            </a:pPr>
            <a:r>
              <a:rPr lang="ru-RU" dirty="0"/>
              <a:t>- влага конденсируется между внешней и внутренней стенками на теплоизоляционном материале и внутренней поверхности наружной стенки, что приводит к снижению термического сопротивления ограждающей конструкции и ее ускоренной амортизации.</a:t>
            </a:r>
          </a:p>
          <a:p>
            <a:pPr marL="0" indent="0">
              <a:buNone/>
            </a:pPr>
            <a:r>
              <a:rPr lang="ru-RU" i="1" dirty="0"/>
              <a:t>Система 3. Утеплитель расположен снаружи ограждающей конструкции.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Толщина ограждающей конструкции может быть минимальной, исходя из требований прочности. Толщина утеплителя должна быть такой, чтобы зоны конденсации влаги и основного перепада температуры находились внутри теплоизоляционной плиты. При этом конденсат легко испаряется из-за высокой </a:t>
            </a:r>
            <a:r>
              <a:rPr lang="ru-RU" dirty="0" err="1"/>
              <a:t>паропроницаемости</a:t>
            </a:r>
            <a:r>
              <a:rPr lang="ru-RU" dirty="0"/>
              <a:t> системы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68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2.1. Современные теплоизоляционные системы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8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/>
              <a:t>4. Плитка на основе смол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Такая плитка может имитировать клинкерный кирпич, а также песчаник. Ее толщина всего лишь 3 мм. Материал благодаря гибкости подходит для отделки даже дугообразных поверхностей, а также его можно загибать на углах стен. </a:t>
            </a:r>
          </a:p>
          <a:p>
            <a:pPr marL="0" indent="0">
              <a:buNone/>
            </a:pPr>
            <a:r>
              <a:rPr lang="ru-RU" dirty="0"/>
              <a:t>Цоколь, облицованный плиткой на основе смол, не нужно дополнительно обрабатывать водоотталкивающими пропитками</a:t>
            </a:r>
          </a:p>
          <a:p>
            <a:pPr marL="0" indent="0">
              <a:buNone/>
            </a:pPr>
            <a:r>
              <a:rPr lang="ru-RU" i="1" u="sng" dirty="0"/>
              <a:t>5. Искусственный камень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Внешне такой цоколь напоминает натуральный камень, хотя и выполнен он из бетона. Благодаря химическим и органическим добавкам и заполнителям материал морозостоек, а за счет добавления красителя в массу приобретает цвет натурального камня.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/>
              <a:t>6. Панели из ПВХ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Панель из ПВХ представляет собой некий </a:t>
            </a:r>
            <a:r>
              <a:rPr lang="ru-RU" dirty="0" err="1"/>
              <a:t>пазл</a:t>
            </a:r>
            <a:r>
              <a:rPr lang="ru-RU" dirty="0"/>
              <a:t>, который собирается из одинаковых элементов. Крепят панели с помощью </a:t>
            </a:r>
            <a:r>
              <a:rPr lang="ru-RU" dirty="0" err="1"/>
              <a:t>саморезов</a:t>
            </a:r>
            <a:r>
              <a:rPr lang="ru-RU" dirty="0"/>
              <a:t> к металлической либо деревянной обрешетке</a:t>
            </a:r>
          </a:p>
          <a:p>
            <a:pPr marL="0" indent="0">
              <a:buNone/>
            </a:pPr>
            <a:r>
              <a:rPr lang="ru-RU" dirty="0"/>
              <a:t>Прежде всего панели из ПВХ - легкие и очень удобные для монтажа своими руками, а также устойчивые к переменным погодным условиям.</a:t>
            </a:r>
          </a:p>
          <a:p>
            <a:pPr marL="0" indent="0">
              <a:buNone/>
            </a:pPr>
            <a:r>
              <a:rPr lang="ru-RU" dirty="0"/>
              <a:t>В зависимости от способа отделки поверхности они имитируют кирпичную стену или напоминают мозаичную штукатурку.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Алена\Алена\Учеба\4 курс\8 семестр\Конкурс\сай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496855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4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/>
              <a:t>7. Мозаичная штукатурка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Эта штукатурка содержит мелкие зерна диаметром от 0,8 до 3 мм и после нанесения производит впечатление разноцветной мозаики. </a:t>
            </a:r>
          </a:p>
          <a:p>
            <a:pPr marL="0" indent="0">
              <a:buNone/>
            </a:pPr>
            <a:r>
              <a:rPr lang="ru-RU" dirty="0"/>
              <a:t>Мозаичную штукатурку можно накладывать на выглаженные известково-песчаные, цементные и гипсовые штукатурки, а также на бетон и другие минеральные основания. Ее нельзя наносить на известковые, тепло сберегающие штукатурки, а также на поверхности из искусственных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ru-RU" dirty="0"/>
              <a:t>Сравнив все современные фасадные системы, мы предлагаем использовать в реконструкции систему «Мокрого» фасада, с применением утеплителя из </a:t>
            </a:r>
            <a:r>
              <a:rPr lang="ru-RU" dirty="0" err="1"/>
              <a:t>экструдированного</a:t>
            </a:r>
            <a:r>
              <a:rPr lang="ru-RU" dirty="0"/>
              <a:t> </a:t>
            </a:r>
            <a:r>
              <a:rPr lang="ru-RU" dirty="0" err="1"/>
              <a:t>пенополистирола</a:t>
            </a:r>
            <a:r>
              <a:rPr lang="ru-RU" dirty="0"/>
              <a:t> и внешним слоем из декоративной штукатурки. Этот вариант более экономичен, долговечен и его ремонт менее сложен, чем с применением других видов фасадных систем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dirty="0"/>
              <a:t>Для гидроизоляции цоколя предлагается применение метода отсечки капиллярной влаги, а именно </a:t>
            </a:r>
            <a:r>
              <a:rPr lang="ru-RU" dirty="0" err="1"/>
              <a:t>инъектированием</a:t>
            </a:r>
            <a:r>
              <a:rPr lang="ru-RU" dirty="0"/>
              <a:t> </a:t>
            </a:r>
            <a:r>
              <a:rPr lang="ru-RU" dirty="0" err="1"/>
              <a:t>гидрофобизирующих</a:t>
            </a:r>
            <a:r>
              <a:rPr lang="ru-RU" dirty="0"/>
              <a:t>, перекрывающих капилляры жидкостей. Также, для более лучшей защиты цоколя, следует применить силикатизацию раствором компании «Пента Сибирь» способом инъекции под давлением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Для внешней отделки самым оптимальным вариантом является отделка ПВХ-панелями. Они не дороги, и легки в установке.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Большинство современных систем предусматривает наружное утепление ограждающих конструкций, что позволяет кардинальным </a:t>
            </a:r>
            <a:r>
              <a:rPr lang="ru-RU" sz="2000" dirty="0" smtClean="0"/>
              <a:t>образом </a:t>
            </a:r>
            <a:r>
              <a:rPr lang="ru-RU" sz="2000" dirty="0"/>
              <a:t>улучшить микроклимат внутренних помещений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3716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0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Утепленная</a:t>
            </a:r>
            <a:endParaRPr lang="en-US" sz="2000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5800" y="1371600"/>
            <a:ext cx="4648200" cy="533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0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Кирпичная</a:t>
            </a:r>
            <a:endParaRPr lang="en-US" sz="2000" b="1" i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для през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2" y="1974343"/>
            <a:ext cx="464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685988" y="2346940"/>
            <a:ext cx="1843087" cy="3581400"/>
            <a:chOff x="3831" y="1776"/>
            <a:chExt cx="1161" cy="2256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3831" y="3716"/>
              <a:ext cx="68" cy="3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3913" y="2640"/>
              <a:ext cx="311" cy="1072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4224" y="2160"/>
              <a:ext cx="624" cy="48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4848" y="1776"/>
              <a:ext cx="14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" name="Picture 9" descr="зима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" y="4321720"/>
            <a:ext cx="17526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617517" y="3622962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+9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°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itchFamily="34" charset="0"/>
              </a:rPr>
              <a:t>С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518766" y="2838448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FF0000"/>
                </a:solidFill>
              </a:rPr>
              <a:t>+18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°</a:t>
            </a:r>
            <a:r>
              <a:rPr lang="ru-RU" sz="2000" dirty="0">
                <a:solidFill>
                  <a:srgbClr val="FF0000"/>
                </a:solidFill>
                <a:cs typeface="Arial" pitchFamily="34" charset="0"/>
              </a:rPr>
              <a:t>С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79823" y="2216695"/>
            <a:ext cx="2057400" cy="1143000"/>
            <a:chOff x="2688" y="1776"/>
            <a:chExt cx="1296" cy="72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688" y="1776"/>
              <a:ext cx="11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u="sng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теплоизоляция</a:t>
              </a:r>
              <a:endParaRPr lang="en-US" u="sng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576" cy="528"/>
            </a:xfrm>
            <a:prstGeom prst="line">
              <a:avLst/>
            </a:prstGeom>
            <a:noFill/>
            <a:ln w="9525">
              <a:solidFill>
                <a:schemeClr val="bg1">
                  <a:lumMod val="95000"/>
                  <a:lumOff val="5000"/>
                </a:schemeClr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706092" y="5656262"/>
            <a:ext cx="83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33CC"/>
                </a:solidFill>
              </a:rPr>
              <a:t>-20</a:t>
            </a:r>
            <a:r>
              <a:rPr lang="en-US" sz="2000" dirty="0">
                <a:solidFill>
                  <a:srgbClr val="0033CC"/>
                </a:solidFill>
                <a:cs typeface="Arial" pitchFamily="34" charset="0"/>
              </a:rPr>
              <a:t>°</a:t>
            </a:r>
            <a:r>
              <a:rPr lang="ru-RU" sz="2000" dirty="0">
                <a:solidFill>
                  <a:srgbClr val="0033CC"/>
                </a:solidFill>
                <a:cs typeface="Arial" pitchFamily="34" charset="0"/>
              </a:rPr>
              <a:t>С</a:t>
            </a:r>
            <a:endParaRPr lang="en-US" sz="2000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934691" y="5070400"/>
            <a:ext cx="83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66CC"/>
                </a:solidFill>
              </a:rPr>
              <a:t>-17</a:t>
            </a:r>
            <a:r>
              <a:rPr lang="en-US" sz="2000" dirty="0">
                <a:solidFill>
                  <a:srgbClr val="0066CC"/>
                </a:solidFill>
                <a:cs typeface="Arial" pitchFamily="34" charset="0"/>
              </a:rPr>
              <a:t>°</a:t>
            </a:r>
            <a:r>
              <a:rPr lang="ru-RU" sz="2000" dirty="0">
                <a:solidFill>
                  <a:srgbClr val="0066CC"/>
                </a:solidFill>
                <a:cs typeface="Arial" pitchFamily="34" charset="0"/>
              </a:rPr>
              <a:t>С</a:t>
            </a:r>
            <a:endParaRPr lang="en-US" sz="2000" dirty="0">
              <a:solidFill>
                <a:srgbClr val="0066CC"/>
              </a:solidFill>
              <a:cs typeface="Arial" pitchFamily="34" charset="0"/>
            </a:endParaRPr>
          </a:p>
        </p:txBody>
      </p:sp>
      <p:pic>
        <p:nvPicPr>
          <p:cNvPr id="21" name="Picture 2" descr="для презент без утеп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71" y="1988095"/>
            <a:ext cx="419961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298825" y="4857243"/>
            <a:ext cx="1384300" cy="1095375"/>
          </a:xfrm>
          <a:prstGeom prst="leftArrow">
            <a:avLst>
              <a:gd name="adj1" fmla="val 50000"/>
              <a:gd name="adj2" fmla="val 31594"/>
            </a:avLst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 dirty="0"/>
              <a:t>тепло</a:t>
            </a:r>
            <a:endParaRPr lang="en-US" sz="2000" dirty="0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4686300" y="4857243"/>
            <a:ext cx="1476375" cy="1095375"/>
          </a:xfrm>
          <a:prstGeom prst="rightArrow">
            <a:avLst>
              <a:gd name="adj1" fmla="val 50000"/>
              <a:gd name="adj2" fmla="val 33696"/>
            </a:avLst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/>
              <a:t>тепло</a:t>
            </a:r>
            <a:endParaRPr lang="en-US" sz="200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3760788" y="2655381"/>
            <a:ext cx="1066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5905500" y="2647443"/>
            <a:ext cx="1905000" cy="3581400"/>
            <a:chOff x="816" y="1776"/>
            <a:chExt cx="1200" cy="2256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920" y="3552"/>
              <a:ext cx="96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488" y="3024"/>
              <a:ext cx="432" cy="528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816" y="1776"/>
              <a:ext cx="192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1008" y="2448"/>
              <a:ext cx="528" cy="624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" name="Picture 24" descr="зима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77" y="4350830"/>
            <a:ext cx="15621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4846638" y="2447418"/>
            <a:ext cx="3906837" cy="3949700"/>
            <a:chOff x="2981" y="1650"/>
            <a:chExt cx="2461" cy="2488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3166" y="2325"/>
              <a:ext cx="5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FF66CC"/>
                  </a:solidFill>
                </a:rPr>
                <a:t>+14</a:t>
              </a:r>
              <a:r>
                <a:rPr lang="en-US" sz="2000">
                  <a:solidFill>
                    <a:srgbClr val="FF66CC"/>
                  </a:solidFill>
                  <a:cs typeface="Arial" pitchFamily="34" charset="0"/>
                </a:rPr>
                <a:t>°</a:t>
              </a:r>
              <a:r>
                <a:rPr lang="ru-RU" sz="2000">
                  <a:solidFill>
                    <a:srgbClr val="FF66CC"/>
                  </a:solidFill>
                  <a:cs typeface="Arial" pitchFamily="34" charset="0"/>
                </a:rPr>
                <a:t>С</a:t>
              </a:r>
              <a:endParaRPr lang="en-US" sz="2000">
                <a:solidFill>
                  <a:srgbClr val="FF66CC"/>
                </a:solidFill>
                <a:cs typeface="Arial" pitchFamily="34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941" y="2947"/>
              <a:ext cx="3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chemeClr val="bg1"/>
                  </a:solidFill>
                </a:rPr>
                <a:t>0</a:t>
              </a:r>
              <a:r>
                <a:rPr lang="en-US" sz="2000">
                  <a:solidFill>
                    <a:schemeClr val="bg1"/>
                  </a:solidFill>
                  <a:cs typeface="Arial" pitchFamily="34" charset="0"/>
                </a:rPr>
                <a:t>°</a:t>
              </a:r>
              <a:r>
                <a:rPr lang="ru-RU" sz="2000">
                  <a:solidFill>
                    <a:schemeClr val="bg1"/>
                  </a:solidFill>
                  <a:cs typeface="Arial" pitchFamily="34" charset="0"/>
                </a:rPr>
                <a:t>С</a:t>
              </a:r>
              <a:endParaRPr lang="en-US" sz="2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2981" y="1650"/>
              <a:ext cx="5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000" dirty="0">
                  <a:solidFill>
                    <a:srgbClr val="FF0000"/>
                  </a:solidFill>
                </a:rPr>
                <a:t>+20</a:t>
              </a:r>
              <a:r>
                <a:rPr lang="en-US" sz="2000" dirty="0">
                  <a:solidFill>
                    <a:srgbClr val="FF0000"/>
                  </a:solidFill>
                  <a:cs typeface="Arial" pitchFamily="34" charset="0"/>
                </a:rPr>
                <a:t>°</a:t>
              </a:r>
              <a:r>
                <a:rPr lang="ru-RU" sz="2000" dirty="0">
                  <a:solidFill>
                    <a:srgbClr val="FF0000"/>
                  </a:solidFill>
                  <a:cs typeface="Arial" pitchFamily="34" charset="0"/>
                </a:rPr>
                <a:t>С</a:t>
              </a:r>
              <a:endParaRPr lang="en-US" sz="2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4915" y="3888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0033CC"/>
                  </a:solidFill>
                </a:rPr>
                <a:t>-20</a:t>
              </a:r>
              <a:r>
                <a:rPr lang="en-US" sz="2000">
                  <a:solidFill>
                    <a:srgbClr val="0033CC"/>
                  </a:solidFill>
                  <a:cs typeface="Arial" pitchFamily="34" charset="0"/>
                </a:rPr>
                <a:t>°</a:t>
              </a:r>
              <a:r>
                <a:rPr lang="ru-RU" sz="2000">
                  <a:solidFill>
                    <a:srgbClr val="0033CC"/>
                  </a:solidFill>
                  <a:cs typeface="Arial" pitchFamily="34" charset="0"/>
                </a:rPr>
                <a:t>С</a:t>
              </a:r>
              <a:endParaRPr lang="en-US" sz="2000">
                <a:solidFill>
                  <a:srgbClr val="0033CC"/>
                </a:solidFill>
                <a:cs typeface="Arial" pitchFamily="34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4820" y="3408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2000">
                  <a:solidFill>
                    <a:srgbClr val="0066CC"/>
                  </a:solidFill>
                </a:rPr>
                <a:t>-15</a:t>
              </a:r>
              <a:r>
                <a:rPr lang="en-US" sz="2000">
                  <a:solidFill>
                    <a:srgbClr val="0066CC"/>
                  </a:solidFill>
                  <a:cs typeface="Arial" pitchFamily="34" charset="0"/>
                </a:rPr>
                <a:t>°</a:t>
              </a:r>
              <a:r>
                <a:rPr lang="ru-RU" sz="2000">
                  <a:solidFill>
                    <a:srgbClr val="0066CC"/>
                  </a:solidFill>
                  <a:cs typeface="Arial" pitchFamily="34" charset="0"/>
                </a:rPr>
                <a:t>С</a:t>
              </a:r>
              <a:endParaRPr lang="en-US" sz="2000">
                <a:solidFill>
                  <a:srgbClr val="0066CC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2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84376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Все современные фасадные системы делятся на:</a:t>
            </a:r>
          </a:p>
          <a:p>
            <a:pPr lvl="0"/>
            <a:r>
              <a:rPr lang="ru-RU" dirty="0" smtClean="0"/>
              <a:t>с </a:t>
            </a:r>
            <a:r>
              <a:rPr lang="ru-RU" dirty="0"/>
              <a:t>применением «мокрых» процессов (система скрепленной  теплоизоляции с тонкими штукатурными слоями)</a:t>
            </a:r>
          </a:p>
          <a:p>
            <a:pPr lvl="0"/>
            <a:r>
              <a:rPr lang="ru-RU" dirty="0"/>
              <a:t>без </a:t>
            </a:r>
            <a:r>
              <a:rPr lang="ru-RU" dirty="0" smtClean="0"/>
              <a:t>применения «мокрых» </a:t>
            </a:r>
            <a:r>
              <a:rPr lang="ru-RU" dirty="0"/>
              <a:t>процессов (навесные вентилируемые фасадные системы, светопрозрачные конструкции).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2.2. Разновидности фасадных систем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59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68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2.2.1. Система «Мокрый» фасад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5194920" cy="518728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1.	Слой фасадной отделки: тонкослойная фасадная штукатурка, смонтированные на монтажном клее клинкерная плитка под кирпич или облицовочный декоративный камень;</a:t>
            </a:r>
            <a:r>
              <a:rPr lang="ru-RU" sz="2000" i="1" u="sng" dirty="0"/>
              <a:t> </a:t>
            </a:r>
            <a:endParaRPr lang="ru-RU" sz="2000" dirty="0"/>
          </a:p>
          <a:p>
            <a:r>
              <a:rPr lang="ru-RU" sz="2000" dirty="0"/>
              <a:t>2.	Слой армирующей штукатурки со слоем </a:t>
            </a:r>
            <a:r>
              <a:rPr lang="ru-RU" sz="2000" dirty="0" err="1"/>
              <a:t>щелочестойкой</a:t>
            </a:r>
            <a:r>
              <a:rPr lang="ru-RU" sz="2000" dirty="0"/>
              <a:t> стеклотканевой сетки;</a:t>
            </a:r>
          </a:p>
          <a:p>
            <a:r>
              <a:rPr lang="ru-RU" sz="2000" dirty="0"/>
              <a:t>3.	Дюбель дополнительного крепления теплоизоляционных плит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4.	Теплоизоляционная плита, в качестве которой можно применить: </a:t>
            </a:r>
            <a:r>
              <a:rPr lang="ru-RU" sz="2000" dirty="0" err="1" smtClean="0"/>
              <a:t>минераловатную</a:t>
            </a:r>
            <a:r>
              <a:rPr lang="ru-RU" sz="2000" dirty="0" smtClean="0"/>
              <a:t> плиту, плиту </a:t>
            </a:r>
            <a:r>
              <a:rPr lang="ru-RU" sz="2000" dirty="0" err="1" smtClean="0"/>
              <a:t>экструзионного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пенополистирола</a:t>
            </a:r>
            <a:r>
              <a:rPr lang="ru-RU" sz="2000" dirty="0" smtClean="0"/>
              <a:t>, плиту фасадного </a:t>
            </a:r>
            <a:r>
              <a:rPr lang="ru-RU" sz="2000" dirty="0" err="1" smtClean="0"/>
              <a:t>пенополистирола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5.	Слой грунтовки и монтажный клей;</a:t>
            </a:r>
          </a:p>
          <a:p>
            <a:r>
              <a:rPr lang="ru-RU" sz="2000" dirty="0" smtClean="0"/>
              <a:t>6.	Несущая стена из кирпича.</a:t>
            </a:r>
          </a:p>
          <a:p>
            <a:endParaRPr lang="ru-RU" dirty="0"/>
          </a:p>
        </p:txBody>
      </p:sp>
      <p:pic>
        <p:nvPicPr>
          <p:cNvPr id="6" name="Рисунок 5" descr="E:\Алена\Алена\Учеба\4 курс\8 семестр\Конкурс\Мокрый фасад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168352" cy="403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5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качестве утеплителя при создании «мокрого» фасада используют </a:t>
            </a:r>
            <a:r>
              <a:rPr lang="ru-RU" dirty="0" err="1"/>
              <a:t>минераловатные</a:t>
            </a:r>
            <a:r>
              <a:rPr lang="ru-RU" dirty="0"/>
              <a:t>, пенополистирольные плиты или пеностекло.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52400"/>
            <a:ext cx="3168352" cy="756320"/>
          </a:xfrm>
        </p:spPr>
        <p:txBody>
          <a:bodyPr/>
          <a:lstStyle/>
          <a:p>
            <a:r>
              <a:rPr lang="ru-RU" u="sng" dirty="0" smtClean="0"/>
              <a:t>Утеплитель</a:t>
            </a:r>
            <a:endParaRPr lang="ru-RU" u="sng" dirty="0"/>
          </a:p>
        </p:txBody>
      </p:sp>
      <p:pic>
        <p:nvPicPr>
          <p:cNvPr id="1026" name="Picture 2" descr="E:\Алена\Алена\Учеба\4 курс\8 семестр\Конкурс\photos0-800x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1896"/>
            <a:ext cx="3197905" cy="23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Алена\Алена\Учеба\4 курс\8 семестр\Конкурс\user33022_pic43358_1341754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55" y="3717032"/>
            <a:ext cx="3737992" cy="28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лена\Алена\Учеба\4 курс\8 семестр\Конкурс\penoplex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12" y="1700808"/>
            <a:ext cx="3024336" cy="30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5050904" cy="5331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dbl" dirty="0"/>
              <a:t>Утеплитель </a:t>
            </a:r>
            <a:r>
              <a:rPr lang="ru-RU" u="dbl" dirty="0" err="1"/>
              <a:t>Rockwool</a:t>
            </a:r>
            <a:r>
              <a:rPr lang="ru-RU" u="dbl" dirty="0"/>
              <a:t> ФАСАД БАТТС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/>
              <a:t>Характеристики </a:t>
            </a:r>
            <a:endParaRPr lang="ru-RU" dirty="0"/>
          </a:p>
          <a:p>
            <a:pPr lvl="0"/>
            <a:r>
              <a:rPr lang="ru-RU" dirty="0"/>
              <a:t>Длина, мм - 1000/1200</a:t>
            </a:r>
          </a:p>
          <a:p>
            <a:pPr lvl="0"/>
            <a:r>
              <a:rPr lang="ru-RU" dirty="0"/>
              <a:t>Ширина, мм - 600/500</a:t>
            </a:r>
          </a:p>
          <a:p>
            <a:pPr lvl="0"/>
            <a:r>
              <a:rPr lang="ru-RU" dirty="0"/>
              <a:t>Толщина, мм - 40-200</a:t>
            </a:r>
          </a:p>
          <a:p>
            <a:pPr lvl="0"/>
            <a:r>
              <a:rPr lang="ru-RU" dirty="0"/>
              <a:t>Плотность, кг/м3 - 145</a:t>
            </a:r>
          </a:p>
          <a:p>
            <a:pPr lvl="0"/>
            <a:r>
              <a:rPr lang="ru-RU" dirty="0"/>
              <a:t>Коэффициент теплопроводности - 0,036</a:t>
            </a:r>
          </a:p>
          <a:p>
            <a:pPr lvl="0"/>
            <a:r>
              <a:rPr lang="ru-RU" dirty="0" err="1"/>
              <a:t>Водопоглащение</a:t>
            </a:r>
            <a:r>
              <a:rPr lang="ru-RU" dirty="0"/>
              <a:t>, % - 1,5</a:t>
            </a:r>
          </a:p>
          <a:p>
            <a:pPr lvl="0"/>
            <a:r>
              <a:rPr lang="ru-RU" dirty="0"/>
              <a:t>Группа горючести – НГ</a:t>
            </a:r>
          </a:p>
          <a:p>
            <a:pPr lvl="0"/>
            <a:r>
              <a:rPr lang="ru-RU" dirty="0"/>
              <a:t>Цена - 4 920  руб./м</a:t>
            </a:r>
            <a:r>
              <a:rPr lang="ru-RU" baseline="30000" dirty="0"/>
              <a:t>3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61230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Минераловатные</a:t>
            </a:r>
            <a:r>
              <a:rPr lang="ru-RU" sz="2800" dirty="0" smtClean="0"/>
              <a:t> плиты</a:t>
            </a:r>
            <a:endParaRPr lang="ru-RU" sz="2800" dirty="0"/>
          </a:p>
        </p:txBody>
      </p:sp>
      <p:pic>
        <p:nvPicPr>
          <p:cNvPr id="4" name="Рисунок 3" descr="Фасад Батт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528392" cy="293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1108</TotalTime>
  <Words>2527</Words>
  <Application>Microsoft Office PowerPoint</Application>
  <PresentationFormat>Экран (4:3)</PresentationFormat>
  <Paragraphs>474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Реконструкция жилого дома Отделка фасада. Цоколь</vt:lpstr>
      <vt:lpstr>I. Отделка фасада 1. Современный фасад</vt:lpstr>
      <vt:lpstr>2. Выбор отделки и теплоизоляции фасада</vt:lpstr>
      <vt:lpstr>2.1. Современные теплоизоляционные системы</vt:lpstr>
      <vt:lpstr>Презентация PowerPoint</vt:lpstr>
      <vt:lpstr>2.2. Разновидности фасадных систем</vt:lpstr>
      <vt:lpstr>2.2.1. Система «Мокрый» фасад</vt:lpstr>
      <vt:lpstr>Утеплитель</vt:lpstr>
      <vt:lpstr>Минераловатные плиты</vt:lpstr>
      <vt:lpstr>Презентация PowerPoint</vt:lpstr>
      <vt:lpstr>Презентация PowerPoint</vt:lpstr>
      <vt:lpstr>Пенополистирол</vt:lpstr>
      <vt:lpstr>Презентация PowerPoint</vt:lpstr>
      <vt:lpstr>Презентация PowerPoint</vt:lpstr>
      <vt:lpstr>Пеностекло</vt:lpstr>
      <vt:lpstr>Презентация PowerPoint</vt:lpstr>
      <vt:lpstr>Штукатурка с армирующей стеклосеткой </vt:lpstr>
      <vt:lpstr>Декоративный слой</vt:lpstr>
      <vt:lpstr>Презентация PowerPoint</vt:lpstr>
      <vt:lpstr>Презентация PowerPoint</vt:lpstr>
      <vt:lpstr>2.2.2. Система «Вентилируемый фасад»</vt:lpstr>
      <vt:lpstr>Презентация PowerPoint</vt:lpstr>
      <vt:lpstr>Презентация PowerPoint</vt:lpstr>
      <vt:lpstr>Презентация PowerPoint</vt:lpstr>
      <vt:lpstr>2.2.3. Сравнение фасадных систем</vt:lpstr>
      <vt:lpstr>Презентация PowerPoint</vt:lpstr>
      <vt:lpstr>Презентация PowerPoint</vt:lpstr>
      <vt:lpstr>II Гидроизоляция и внешняя отделка цоколя 1. Гидроизоляция</vt:lpstr>
      <vt:lpstr>2. Способы обеспечения гидроизоляции цоколя</vt:lpstr>
      <vt:lpstr>Презентация PowerPoint</vt:lpstr>
      <vt:lpstr>3. Предотвращение капиллярного подсоса влаги в цоколе 3.1. Метод отсечки капиллярной влаги</vt:lpstr>
      <vt:lpstr>Презентация PowerPoint</vt:lpstr>
      <vt:lpstr>3.2. Применение раствора для силикатизации</vt:lpstr>
      <vt:lpstr>Презентация PowerPoint</vt:lpstr>
      <vt:lpstr>Способы применения I. Инъекции под давлением</vt:lpstr>
      <vt:lpstr>II. Инъекция без принудительного давления</vt:lpstr>
      <vt:lpstr>4. Внешняя отделка цоколя.Материалы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жилого дома</dc:title>
  <dc:creator>Алена</dc:creator>
  <cp:lastModifiedBy>Алена</cp:lastModifiedBy>
  <cp:revision>27</cp:revision>
  <dcterms:created xsi:type="dcterms:W3CDTF">2013-04-16T14:30:02Z</dcterms:created>
  <dcterms:modified xsi:type="dcterms:W3CDTF">2013-04-24T18:29:47Z</dcterms:modified>
</cp:coreProperties>
</file>