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fade thruBlk="1"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allcityshop.ru/images/stories/virtuemart/product/8vijcq0pvjm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allcityshop.ru/images/stories/virtuemart/product/94can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9812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Реконструкция жилого дома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Внутренняя отделка. </a:t>
            </a:r>
            <a:r>
              <a:rPr lang="ru-RU" sz="3600" dirty="0" smtClean="0">
                <a:solidFill>
                  <a:schemeClr val="tx1"/>
                </a:solidFill>
              </a:rPr>
              <a:t>Кровля.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4267200"/>
            <a:ext cx="30701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Выполнили студентки гр.461</a:t>
            </a:r>
          </a:p>
          <a:p>
            <a:pPr algn="r"/>
            <a:r>
              <a:rPr lang="ru-RU" dirty="0" err="1" smtClean="0"/>
              <a:t>Губинская</a:t>
            </a:r>
            <a:r>
              <a:rPr lang="ru-RU" dirty="0" smtClean="0"/>
              <a:t> А.В</a:t>
            </a:r>
          </a:p>
          <a:p>
            <a:pPr algn="r"/>
            <a:r>
              <a:rPr lang="ru-RU" dirty="0" err="1" smtClean="0"/>
              <a:t>Стрельникова</a:t>
            </a:r>
            <a:r>
              <a:rPr lang="ru-RU" dirty="0" smtClean="0"/>
              <a:t> К.Н.</a:t>
            </a:r>
          </a:p>
          <a:p>
            <a:pPr algn="r"/>
            <a:r>
              <a:rPr lang="ru-RU" dirty="0" smtClean="0"/>
              <a:t>Руководитель: Ильина Л.В.</a:t>
            </a:r>
          </a:p>
          <a:p>
            <a:endParaRPr lang="ru-RU" dirty="0"/>
          </a:p>
        </p:txBody>
      </p:sp>
      <p:pic>
        <p:nvPicPr>
          <p:cNvPr id="1026" name="Picture 2" descr="C:\Users\Кристина\Desktop\конкурс\f_182155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03659"/>
            <a:ext cx="5410200" cy="355434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В- </a:t>
            </a: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ШТУКАТУРНЫЙ СОСТАВ МОДИФИЦИРОВАННЫЙ (10 КГ)</a:t>
            </a:r>
          </a:p>
          <a:p>
            <a:pPr>
              <a:buNone/>
            </a:pPr>
            <a:r>
              <a:rPr lang="ru-RU" sz="2000" dirty="0" smtClean="0"/>
              <a:t>Фасовка: 10 кг</a:t>
            </a:r>
            <a:br>
              <a:rPr lang="ru-RU" sz="2000" dirty="0" smtClean="0"/>
            </a:br>
            <a:r>
              <a:rPr lang="ru-RU" sz="2000" dirty="0" smtClean="0"/>
              <a:t>Розничная цена: 75.00 </a:t>
            </a:r>
            <a:r>
              <a:rPr lang="ru-RU" sz="2000" dirty="0" err="1" smtClean="0"/>
              <a:t>руб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Оптовая цена: 65.00 </a:t>
            </a:r>
            <a:r>
              <a:rPr lang="ru-RU" sz="2000" dirty="0" err="1" smtClean="0"/>
              <a:t>руб</a:t>
            </a:r>
            <a:endParaRPr lang="ru-RU" sz="2000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Область применения: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Применяется для оштукатуривания кирпичных, бетонных, шлакоблочных, деревянных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одранкованных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поверхностей, стен из ячеистого бетона. Пригоден как для внутренних так и для наружных работ, зданий промышленного и бытового назначения.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Свойства: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Штукатурный состав (модифицированный) представляет собой готовую к применению сухую смесь цемента, песка, минерального наполнителя и комплекса химических добавок.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Обладает повышенной водонепроницаемостью, морозостойкостью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атмосферостойкостью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/>
          </a:p>
        </p:txBody>
      </p:sp>
      <p:pic>
        <p:nvPicPr>
          <p:cNvPr id="5" name="Рисунок 4" descr="Штукатурный состав модифицированный (10 кг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685800"/>
            <a:ext cx="12382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Технические характеристики: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Цвет                                                                                    Серый</a:t>
            </a:r>
          </a:p>
          <a:p>
            <a:pPr lvl="0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Вяжущее                                                                            Цемент</a:t>
            </a:r>
          </a:p>
          <a:p>
            <a:pPr lvl="0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Морозостойкость, циклов                                                      75</a:t>
            </a:r>
          </a:p>
          <a:p>
            <a:pPr lvl="0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Адгезия (прилипание) по бетону,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Мпа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                                2,2</a:t>
            </a:r>
          </a:p>
          <a:p>
            <a:pPr lvl="0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Прочность на сжатие,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Мпа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15,6</a:t>
            </a:r>
          </a:p>
          <a:p>
            <a:pPr lvl="0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Прочность на изгиб,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Мпа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3,8</a:t>
            </a:r>
          </a:p>
          <a:p>
            <a:pPr lvl="0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Количество воды для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затворения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л/мешок                      1,4-1,6</a:t>
            </a:r>
          </a:p>
          <a:p>
            <a:pPr lvl="0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Рабочая жизнеспособность не менее, мин.                        140</a:t>
            </a:r>
          </a:p>
          <a:p>
            <a:pPr lvl="0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Затирка после нанесения допускается через, мин.             60</a:t>
            </a:r>
          </a:p>
          <a:p>
            <a:pPr lvl="0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Расход сухой смеси на 1 м</a:t>
            </a:r>
            <a:r>
              <a:rPr lang="ru-RU" sz="42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 при толщине слоя 1                 1,8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Рекомендуемая толщина слоя, мм                                       5-30           </a:t>
            </a:r>
          </a:p>
          <a:p>
            <a:pPr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 для Ячеистого бетона, мм                                                    8-30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Г. Штукатурка известково-цементная 25 кг Геркулес.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Цена: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160.70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руб./мешок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Сухая известково-цементная штукатурная смесь предназначена для оштукатуривания стен внутри различных помещений.</a:t>
            </a:r>
          </a:p>
          <a:p>
            <a:pPr>
              <a:buNone/>
            </a:pPr>
            <a:r>
              <a:rPr lang="ru-RU" sz="2000" dirty="0" smtClean="0"/>
              <a:t>Технические характеристики</a:t>
            </a:r>
            <a:br>
              <a:rPr lang="ru-RU" sz="2000" dirty="0" smtClean="0"/>
            </a:br>
            <a:r>
              <a:rPr lang="ru-RU" sz="2000" dirty="0" smtClean="0"/>
              <a:t>Марка по прочности,                                                       М25</a:t>
            </a:r>
            <a:br>
              <a:rPr lang="ru-RU" sz="2000" dirty="0" smtClean="0"/>
            </a:br>
            <a:r>
              <a:rPr lang="ru-RU" sz="2000" dirty="0" smtClean="0"/>
              <a:t>Насыпная плотность, кг/м3,                                      не более 1600</a:t>
            </a:r>
            <a:br>
              <a:rPr lang="ru-RU" sz="2000" dirty="0" smtClean="0"/>
            </a:br>
            <a:r>
              <a:rPr lang="ru-RU" sz="2000" dirty="0" smtClean="0"/>
              <a:t>Плотность штукатурного раствора, кг/м3,             не более 2100</a:t>
            </a:r>
            <a:br>
              <a:rPr lang="ru-RU" sz="2000" dirty="0" smtClean="0"/>
            </a:br>
            <a:r>
              <a:rPr lang="ru-RU" sz="2000" dirty="0" err="1" smtClean="0"/>
              <a:t>Водопотребность</a:t>
            </a:r>
            <a:r>
              <a:rPr lang="ru-RU" sz="2000" dirty="0" smtClean="0"/>
              <a:t>, л/кг ,                                                0,25-0,3</a:t>
            </a:r>
            <a:br>
              <a:rPr lang="ru-RU" sz="2000" dirty="0" smtClean="0"/>
            </a:br>
            <a:r>
              <a:rPr lang="ru-RU" sz="2000" dirty="0" smtClean="0"/>
              <a:t>Средний расход сухой смеси, кг/м2,                             12-16</a:t>
            </a:r>
            <a:br>
              <a:rPr lang="ru-RU" sz="2000" dirty="0" smtClean="0"/>
            </a:br>
            <a:r>
              <a:rPr lang="ru-RU" sz="2000" dirty="0" smtClean="0"/>
              <a:t>Работоспособность после смешивания с водой, час    4-6</a:t>
            </a:r>
            <a:br>
              <a:rPr lang="ru-RU" sz="2000" dirty="0" smtClean="0"/>
            </a:br>
            <a:r>
              <a:rPr lang="ru-RU" sz="2000" dirty="0" smtClean="0"/>
              <a:t>Максимальная крупность заполнителя, мм                    1,2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Штукатурка извесково цементная 25 кг Геркулес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44196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7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же применяем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Ceresit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CT 17 Грунтовка укрепляющая для впитывающих оснований (10л)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Цена: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420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руб./шт.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Водно-дисперсионная грунтовка глубокого проникновения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Свойства</a:t>
            </a:r>
            <a:br>
              <a:rPr lang="ru-RU" sz="2400" dirty="0" smtClean="0"/>
            </a:br>
            <a:r>
              <a:rPr lang="ru-RU" sz="2400" dirty="0" smtClean="0"/>
              <a:t>• выпускаются «зимняя» (морозостойкая) и «летняя» версии грунтовки;</a:t>
            </a:r>
            <a:br>
              <a:rPr lang="ru-RU" sz="2400" dirty="0" smtClean="0"/>
            </a:br>
            <a:r>
              <a:rPr lang="ru-RU" sz="2400" dirty="0" smtClean="0"/>
              <a:t>• укрепляет поверхность основания;</a:t>
            </a:r>
            <a:br>
              <a:rPr lang="ru-RU" sz="2400" dirty="0" smtClean="0"/>
            </a:br>
            <a:r>
              <a:rPr lang="ru-RU" sz="2400" dirty="0" smtClean="0"/>
              <a:t>• повышает адгезию к основанию;</a:t>
            </a:r>
            <a:br>
              <a:rPr lang="ru-RU" sz="2400" dirty="0" smtClean="0"/>
            </a:br>
            <a:r>
              <a:rPr lang="ru-RU" sz="2400" dirty="0" smtClean="0"/>
              <a:t>• снижает впитывающую способность основания;</a:t>
            </a:r>
            <a:br>
              <a:rPr lang="ru-RU" sz="2400" dirty="0" smtClean="0"/>
            </a:br>
            <a:r>
              <a:rPr lang="ru-RU" sz="2400" dirty="0" smtClean="0"/>
              <a:t>• имеет высокую проникающую способность;</a:t>
            </a:r>
            <a:br>
              <a:rPr lang="ru-RU" sz="2400" dirty="0" smtClean="0"/>
            </a:br>
            <a:r>
              <a:rPr lang="ru-RU" sz="2400" dirty="0" smtClean="0"/>
              <a:t>• не снижает </a:t>
            </a:r>
            <a:r>
              <a:rPr lang="ru-RU" sz="2400" dirty="0" err="1" smtClean="0"/>
              <a:t>паропроницаемость</a:t>
            </a:r>
            <a:r>
              <a:rPr lang="ru-RU" sz="2400" dirty="0" smtClean="0"/>
              <a:t> основания;</a:t>
            </a:r>
            <a:br>
              <a:rPr lang="ru-RU" sz="2400" dirty="0" smtClean="0"/>
            </a:br>
            <a:r>
              <a:rPr lang="ru-RU" sz="2400" dirty="0" smtClean="0"/>
              <a:t>• может применяться на стяжках с подогревом;</a:t>
            </a:r>
            <a:br>
              <a:rPr lang="ru-RU" sz="2400" dirty="0" smtClean="0"/>
            </a:br>
            <a:r>
              <a:rPr lang="ru-RU" sz="2400" dirty="0" smtClean="0"/>
              <a:t>• пригодна для наружных и внутренних работ;</a:t>
            </a:r>
            <a:br>
              <a:rPr lang="ru-RU" sz="2400" dirty="0" smtClean="0"/>
            </a:br>
            <a:r>
              <a:rPr lang="ru-RU" sz="2400" dirty="0" smtClean="0"/>
              <a:t>• экологически безопасна.</a:t>
            </a:r>
            <a:br>
              <a:rPr lang="ru-RU" sz="24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2.1.2.Декоративная штукатурка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правило, декоративные штукатурки длительное время не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нуждаются в каком-либо специальном уходе. При правильном соблюдении технологий нанесения декоративных штукатурок поверхности достаточно легко подлежат уборке и дальнейшей эксплуатации.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Сформированное декоративными штукатурками покрытие обладает высокой стойкостью к атмосферно-климатическому и механическому воздействию, поэтому чистку поверхностей можно проводить с применением моющих машин и агрегатов.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://www.gvozdem.ru/images/stena/shtykatyrka/image0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352800"/>
            <a:ext cx="33337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gvozdem.ru/images/stena/shtykatyrka/image00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276600"/>
            <a:ext cx="33337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gvozdem.ru/images/stena/shtykatyrka/image1111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410200"/>
            <a:ext cx="86106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-Структурная штукатурка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неоднородная зернистая штукатурная масса с добавкой каких-либо гранул, например, мелких камушков, древесного волокна, кусочков кварца, слюды и т. п. Изготавливаются на минеральной (цементно-известковой) основе, на основе синтетических латексов или силиката калия. Все они, в свою очередь, бывают на водной основе и на растворителях.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Достоинства структурных штукатурок: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Наносятся на любые внутренние и внешние поверхности: бетон, цемент, кирпич,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гипсокартон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дерево, металл и т. д.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Прекрасно маскируют изъяны базовой поверхности: микротрещины, вздутия, старую краску.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Обладают прекрасной стойкостью к механическим воздействиям: ударам, царапинам и т. д.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Водонепроницаемые; после высыхания можно мыть и чистить любыми моющими средствами, не содержащими растворителей.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Выдерживает температуру от –50 до +75 °С.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счет высокой пластичности позволяют создавать различные рельефы.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Имеют микропористую поверхность и позволяют стене "дышать".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прочное покрытие.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Самое недорогое из всех декоративных покрытий.</a:t>
            </a:r>
          </a:p>
          <a:p>
            <a:pPr lvl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u="sng" dirty="0" smtClean="0"/>
              <a:t>- "Венецианская" штукатурка.</a:t>
            </a:r>
            <a:r>
              <a:rPr lang="ru-RU" dirty="0" smtClean="0"/>
              <a:t> В качестве ее основы использовалась известь и тонко измельченная мраморная мука. Сохранившиеся фрагменты этих фресок до сих пор можно встретить в Риме и на развалинах Помпеев. Неоспоримым достоинством "венецианской" штукатурки является ее водонепроницаемость. Данный вид поверхности можно мыть и чистить моющими средствами, не содержащими растворитель (мыльным раствором, водой). Кроме того, "венецианская" штукатурка создает эффект мраморной поверхности, что позволяет творить картины с эффектом мраморной мозаики. </a:t>
            </a:r>
          </a:p>
          <a:p>
            <a:pPr>
              <a:buNone/>
            </a:pPr>
            <a:r>
              <a:rPr lang="ru-RU" dirty="0" smtClean="0"/>
              <a:t>"Венецианская" штукатурка держится очень долго на стене. Специалисты дают гарантию на 5-10 лет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477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-Каменная крошка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— это настоящие мелкие камушки, перемешанные со связующими и клеящими материалами.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Достоинства каменной крошки: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можно наносить на бетон, пенобетон, гипсокартонные панели, цемент, штукатурки и т.д.;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не выцветает под воздействием ультрафиолетовых лучей;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-особо устойчива к механическим воздействиям;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-может противостоять любым погодным условиям, не боится -воды, мороза и жары;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-за счет пористой структуры позволяет стене "дышать";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паропроницаемость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-очень долговечное покрытие.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2400" y="152400"/>
            <a:ext cx="8763000" cy="6553200"/>
          </a:xfrm>
        </p:spPr>
        <p:txBody>
          <a:bodyPr/>
          <a:lstStyle/>
          <a:p>
            <a:r>
              <a:rPr lang="ru-RU" u="sng" dirty="0" smtClean="0"/>
              <a:t>Так для покрытия можно применить:</a:t>
            </a:r>
            <a:endParaRPr lang="ru-RU" sz="2400" dirty="0" smtClean="0"/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Декоративная штукатурка "МАСКА" (белая), 23 кг,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438 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 Поставщик Маска,  завод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схих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строительных смесей.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«Венецианская» штукатурка ,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/кг,                           Поставщик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СпецСтойСмесьНовосибиск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Декоративные покрытия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Antika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Signoria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 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руб./кв.м , поставщик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Decori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-Сибирь.</a:t>
            </a: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Мраморная штукатурка,   от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руб./кг   до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160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руб./кг, Поставщик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РостЛайм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4578" name="Picture 2" descr="C:\Users\Кристина\Desktop\конкурс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429000"/>
            <a:ext cx="3048000" cy="2286000"/>
          </a:xfrm>
          <a:prstGeom prst="rect">
            <a:avLst/>
          </a:prstGeom>
          <a:noFill/>
        </p:spPr>
      </p:pic>
      <p:pic>
        <p:nvPicPr>
          <p:cNvPr id="24579" name="Picture 3" descr="C:\Users\Кристина\Desktop\конкурс\5703-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886200"/>
            <a:ext cx="3133725" cy="2353776"/>
          </a:xfrm>
          <a:prstGeom prst="rect">
            <a:avLst/>
          </a:prstGeom>
          <a:noFill/>
        </p:spPr>
      </p:pic>
      <p:pic>
        <p:nvPicPr>
          <p:cNvPr id="24580" name="Picture 4" descr="C:\Users\Кристина\Desktop\конкурс\134210960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419600"/>
            <a:ext cx="3244707" cy="229076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553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2.1.3. Граффити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предварительно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оштукаренные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стены наносится рисунок. И закрепляется лаком. Этот способ является современным, долговечным и атмосферостойким.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Данный вид отделки является лишь небольшой частью направления Граффити. Люди рисуют эти рисунки вокруг нас повсеместно. Такие изображения могут быть непонятны,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нецензурны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но если направить автора в правильное русло то получится прекрасная картина, полное ощущение присутствия в каком-то необычном или нереальном месте.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Для такого вида отделки можно применить 1 вариант отделки (оштукатуривание стен) с последующим нанесением грунтовки и после рисунка и лака.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3553" name="Picture 1" descr="C:\Users\Кристина\Desktop\конкурс\78741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343400"/>
            <a:ext cx="5029200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5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57200"/>
            <a:ext cx="8686800" cy="5622925"/>
          </a:xfrm>
        </p:spPr>
        <p:txBody>
          <a:bodyPr/>
          <a:lstStyle/>
          <a:p>
            <a:pPr>
              <a:buNone/>
            </a:pPr>
            <a:r>
              <a:rPr lang="ru-RU" sz="4400" dirty="0" smtClean="0"/>
              <a:t>1</a:t>
            </a:r>
            <a:r>
              <a:rPr lang="en-US" sz="4400" dirty="0" smtClean="0"/>
              <a:t>.</a:t>
            </a:r>
            <a:r>
              <a:rPr lang="ru-RU" sz="4400" dirty="0" smtClean="0"/>
              <a:t>Отделка стен </a:t>
            </a:r>
            <a:r>
              <a:rPr lang="ru-RU" sz="4400" dirty="0" smtClean="0"/>
              <a:t>лестничной клетки</a:t>
            </a:r>
            <a:r>
              <a:rPr lang="ru-RU" dirty="0" smtClean="0"/>
              <a:t>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Современная стена.</a:t>
            </a:r>
          </a:p>
          <a:p>
            <a:pPr>
              <a:buNone/>
            </a:pPr>
            <a:r>
              <a:rPr lang="ru-RU" sz="2400" dirty="0" smtClean="0"/>
              <a:t>В наше время отделка стен  призвана чтобы  решить следующие  проблемы:</a:t>
            </a:r>
          </a:p>
          <a:p>
            <a:pPr>
              <a:buNone/>
            </a:pPr>
            <a:r>
              <a:rPr lang="ru-RU" sz="2400" dirty="0" smtClean="0"/>
              <a:t>- Гладкость, ровность стен</a:t>
            </a:r>
          </a:p>
          <a:p>
            <a:pPr>
              <a:buNone/>
            </a:pPr>
            <a:r>
              <a:rPr lang="ru-RU" sz="2400" dirty="0" smtClean="0"/>
              <a:t>- Внешняя привлекательность</a:t>
            </a:r>
          </a:p>
          <a:p>
            <a:pPr>
              <a:buNone/>
            </a:pPr>
            <a:r>
              <a:rPr lang="ru-RU" sz="2400" dirty="0" smtClean="0"/>
              <a:t>- Обеспечение комфортных условии для плодотворной работы, отдыха и проживания людей.</a:t>
            </a:r>
          </a:p>
          <a:p>
            <a:pPr>
              <a:buNone/>
            </a:pPr>
            <a:r>
              <a:rPr lang="ru-RU" sz="2400" dirty="0" smtClean="0"/>
              <a:t>- Защищать внутреннюю конструкцию стен от внешнего воздействия </a:t>
            </a:r>
            <a:endParaRPr lang="ru-RU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553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         Применяемые  материалы: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Цена: </a:t>
            </a: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262 </a:t>
            </a:r>
            <a:r>
              <a:rPr lang="ru-RU" b="1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руб</a:t>
            </a:r>
            <a:endParaRPr lang="ru-RU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Начало формы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Описание</a:t>
            </a:r>
            <a:endParaRPr lang="ru-RU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Маркер 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MTN 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94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сделано в Испании,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Montana Colors.</a:t>
            </a:r>
            <a:endParaRPr lang="ru-RU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Акриловая краска, отлично ложится практически на все виды поверхностей, со временем не выцветает, устойчива к истиранию, так же подходит для использования на тканях,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скейтах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сноубордах  и т.д.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16 цветов - копий некоторых артикулов краски MTN 94, четыре из которых —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флюорисцентные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 (краска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флюр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- очень яркая, но подвержена выцветанию от прямых солнечных лучей)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прочное сатиновое перо шириной 15мм., сменное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помповая система подачи краски, исключающая протечки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новая система заправки - через заднюю крышку, которая отворачивается с помощью монеты, очень удобно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прозрачный, пластиковый корпус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При следующих заправках можно использовать различные чернила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маркер MTN 94 акриловый">
            <a:hlinkClick r:id="rId2" tooltip="&quot;маркер MTN 94 акриловый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52401"/>
            <a:ext cx="4552950" cy="16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MTN 94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Цена: </a:t>
            </a:r>
            <a:r>
              <a:rPr lang="ru-RU" b="1" dirty="0" smtClean="0"/>
              <a:t>166 </a:t>
            </a:r>
            <a:r>
              <a:rPr lang="ru-RU" b="1" dirty="0" err="1" smtClean="0"/>
              <a:t>руб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Производитель:</a:t>
            </a:r>
            <a:r>
              <a:rPr lang="ru-RU" dirty="0" smtClean="0"/>
              <a:t> </a:t>
            </a:r>
            <a:r>
              <a:rPr lang="en-US" b="1" u="sng" dirty="0" smtClean="0"/>
              <a:t>MTN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Описание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MTN 94</a:t>
            </a:r>
            <a:endParaRPr lang="ru-RU" b="1" dirty="0" smtClean="0"/>
          </a:p>
          <a:p>
            <a:pPr lvl="0"/>
            <a:r>
              <a:rPr lang="ru-RU" dirty="0" smtClean="0"/>
              <a:t>краска произведена в Испании, специально для граффити</a:t>
            </a:r>
          </a:p>
          <a:p>
            <a:pPr lvl="0">
              <a:buNone/>
            </a:pPr>
            <a:r>
              <a:rPr lang="ru-RU" dirty="0" smtClean="0"/>
              <a:t> и дизайна</a:t>
            </a:r>
          </a:p>
          <a:p>
            <a:pPr lvl="0"/>
            <a:r>
              <a:rPr lang="ru-RU" dirty="0" smtClean="0"/>
              <a:t>объем 400мл</a:t>
            </a:r>
          </a:p>
          <a:p>
            <a:pPr lvl="0"/>
            <a:r>
              <a:rPr lang="ru-RU" dirty="0" smtClean="0"/>
              <a:t>153 цвета в палитре, включая </a:t>
            </a:r>
            <a:r>
              <a:rPr lang="ru-RU" dirty="0" err="1" smtClean="0"/>
              <a:t>флоорисцентные</a:t>
            </a:r>
            <a:r>
              <a:rPr lang="ru-RU" dirty="0" smtClean="0"/>
              <a:t> +новинка </a:t>
            </a:r>
            <a:r>
              <a:rPr lang="ru-RU" u="sng" dirty="0" smtClean="0"/>
              <a:t>полупрозрачные цвета</a:t>
            </a:r>
            <a:r>
              <a:rPr lang="ru-RU" dirty="0" smtClean="0"/>
              <a:t> для глубины и затенения,</a:t>
            </a:r>
          </a:p>
          <a:p>
            <a:pPr lvl="0"/>
            <a:r>
              <a:rPr lang="ru-RU" dirty="0" smtClean="0"/>
              <a:t>матовая</a:t>
            </a:r>
          </a:p>
          <a:p>
            <a:pPr lvl="0"/>
            <a:r>
              <a:rPr lang="ru-RU" dirty="0" smtClean="0"/>
              <a:t>для любой поверхности, кроме пенопласта, плотный красящий пигмент позволяет использовать без грунтовки</a:t>
            </a:r>
          </a:p>
          <a:p>
            <a:pPr lvl="0"/>
            <a:r>
              <a:rPr lang="ru-RU" dirty="0" smtClean="0"/>
              <a:t>короткое время высыхания</a:t>
            </a:r>
          </a:p>
          <a:p>
            <a:pPr lvl="0"/>
            <a:r>
              <a:rPr lang="ru-RU" dirty="0" smtClean="0"/>
              <a:t>"приятный запах" , используется не токсичное сырье, добавлены присадки для улучшения запаха (не рекомендуем использовать без респиратора)</a:t>
            </a:r>
          </a:p>
          <a:p>
            <a:pPr lvl="0"/>
            <a:r>
              <a:rPr lang="ru-RU" dirty="0" smtClean="0"/>
              <a:t>защита от </a:t>
            </a:r>
            <a:r>
              <a:rPr lang="ru-RU" dirty="0" err="1" smtClean="0"/>
              <a:t>ультра-фиолета</a:t>
            </a:r>
            <a:r>
              <a:rPr lang="ru-RU" dirty="0" smtClean="0"/>
              <a:t>, сохраняет насыщенность цвета несколько лет </a:t>
            </a:r>
          </a:p>
          <a:p>
            <a:pPr lvl="0"/>
            <a:r>
              <a:rPr lang="ru-RU" dirty="0" smtClean="0"/>
              <a:t>система </a:t>
            </a:r>
            <a:r>
              <a:rPr lang="ru-RU" dirty="0" err="1" smtClean="0"/>
              <a:t>All</a:t>
            </a:r>
            <a:r>
              <a:rPr lang="ru-RU" dirty="0" smtClean="0"/>
              <a:t> </a:t>
            </a:r>
            <a:r>
              <a:rPr lang="ru-RU" dirty="0" err="1" smtClean="0"/>
              <a:t>Pressure</a:t>
            </a:r>
            <a:r>
              <a:rPr lang="ru-RU" dirty="0" smtClean="0"/>
              <a:t> ™ – толщина линии зависит от силы нажатия</a:t>
            </a:r>
          </a:p>
          <a:p>
            <a:pPr lvl="0"/>
            <a:r>
              <a:rPr lang="ru-RU" dirty="0" smtClean="0"/>
              <a:t>мягкий клапан для комфортного использования, подтеки - исключены</a:t>
            </a:r>
          </a:p>
          <a:p>
            <a:pPr lvl="0"/>
            <a:r>
              <a:rPr lang="ru-RU" dirty="0" smtClean="0"/>
              <a:t>специально созданный </a:t>
            </a:r>
            <a:r>
              <a:rPr lang="ru-RU" dirty="0" err="1" smtClean="0"/>
              <a:t>кэп</a:t>
            </a:r>
            <a:r>
              <a:rPr lang="ru-RU" dirty="0" smtClean="0"/>
              <a:t> 94, универсальный, для тонких и широких линий.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MTN 94">
            <a:hlinkClick r:id="rId2" tooltip="&quot;MTN 94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0"/>
            <a:ext cx="1752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228600" y="152400"/>
            <a:ext cx="8763000" cy="6553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3. Отделка </a:t>
            </a:r>
            <a:r>
              <a:rPr lang="ru-RU" dirty="0" smtClean="0"/>
              <a:t>кровли.</a:t>
            </a:r>
            <a:endParaRPr lang="ru-RU" dirty="0" smtClean="0"/>
          </a:p>
          <a:p>
            <a:pPr fontAlgn="base">
              <a:buNone/>
            </a:pPr>
            <a:r>
              <a:rPr lang="ru-RU" dirty="0" smtClean="0"/>
              <a:t>	Требования к кровельному покрытию</a:t>
            </a:r>
          </a:p>
          <a:p>
            <a:pPr fontAlgn="base">
              <a:buNone/>
            </a:pPr>
            <a:r>
              <a:rPr lang="ru-RU" dirty="0" smtClean="0"/>
              <a:t>         Следует знать, что все покрытия для </a:t>
            </a:r>
            <a:r>
              <a:rPr lang="ru-RU" dirty="0" smtClean="0"/>
              <a:t>кровли </a:t>
            </a:r>
            <a:r>
              <a:rPr lang="ru-RU" dirty="0" smtClean="0"/>
              <a:t>подвергаются силовым и </a:t>
            </a:r>
            <a:r>
              <a:rPr lang="ru-RU" dirty="0" err="1" smtClean="0"/>
              <a:t>несиловым</a:t>
            </a:r>
            <a:r>
              <a:rPr lang="ru-RU" dirty="0" smtClean="0"/>
              <a:t> воздействиям и они должны быть:</a:t>
            </a:r>
          </a:p>
          <a:p>
            <a:pPr fontAlgn="base"/>
            <a:r>
              <a:rPr lang="ru-RU" dirty="0" smtClean="0"/>
              <a:t>устойчивыми;</a:t>
            </a:r>
          </a:p>
          <a:p>
            <a:pPr fontAlgn="base"/>
            <a:r>
              <a:rPr lang="ru-RU" dirty="0" smtClean="0"/>
              <a:t>прочными;</a:t>
            </a:r>
          </a:p>
          <a:p>
            <a:pPr fontAlgn="base"/>
            <a:r>
              <a:rPr lang="ru-RU" dirty="0" smtClean="0"/>
              <a:t>герметичными;</a:t>
            </a:r>
          </a:p>
          <a:p>
            <a:pPr fontAlgn="base"/>
            <a:r>
              <a:rPr lang="ru-RU" dirty="0" smtClean="0"/>
              <a:t>влагоустойчивыми;</a:t>
            </a:r>
          </a:p>
          <a:p>
            <a:pPr fontAlgn="base"/>
            <a:r>
              <a:rPr lang="ru-RU" dirty="0" smtClean="0"/>
              <a:t>не трескаться;</a:t>
            </a:r>
          </a:p>
          <a:p>
            <a:pPr fontAlgn="base"/>
            <a:r>
              <a:rPr lang="ru-RU" dirty="0" smtClean="0"/>
              <a:t>не разрушаться;</a:t>
            </a:r>
          </a:p>
          <a:p>
            <a:pPr fontAlgn="base"/>
            <a:r>
              <a:rPr lang="ru-RU" dirty="0" smtClean="0"/>
              <a:t>хорошо сопротивляться ультрафиолетовому излучению;</a:t>
            </a:r>
          </a:p>
          <a:p>
            <a:pPr fontAlgn="base"/>
            <a:r>
              <a:rPr lang="ru-RU" dirty="0" smtClean="0"/>
              <a:t>не коробиться.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b="1" dirty="0" smtClean="0"/>
              <a:t>                                       3.1.Металлочерепица</a:t>
            </a:r>
          </a:p>
          <a:p>
            <a:pPr fontAlgn="base">
              <a:buNone/>
            </a:pPr>
            <a:r>
              <a:rPr lang="ru-RU" dirty="0" smtClean="0"/>
              <a:t>           Такое покрытие для </a:t>
            </a:r>
            <a:r>
              <a:rPr lang="ru-RU" dirty="0" smtClean="0"/>
              <a:t>кровли, </a:t>
            </a:r>
            <a:r>
              <a:rPr lang="ru-RU" dirty="0" smtClean="0"/>
              <a:t>как </a:t>
            </a:r>
            <a:r>
              <a:rPr lang="ru-RU" dirty="0" err="1" smtClean="0"/>
              <a:t>металлочерепица</a:t>
            </a:r>
            <a:r>
              <a:rPr lang="ru-RU" dirty="0" smtClean="0"/>
              <a:t>, уже давно завоевало за счет своей прочности и красоты.</a:t>
            </a:r>
          </a:p>
          <a:p>
            <a:pPr fontAlgn="base">
              <a:buNone/>
            </a:pPr>
            <a:r>
              <a:rPr lang="ru-RU" dirty="0" smtClean="0"/>
              <a:t>На рынке кровельных материалов </a:t>
            </a:r>
            <a:r>
              <a:rPr lang="ru-RU" dirty="0" err="1" smtClean="0"/>
              <a:t>металлочерепица</a:t>
            </a:r>
            <a:r>
              <a:rPr lang="ru-RU" dirty="0" smtClean="0"/>
              <a:t> является самым легким материалом: квадратный метр весит до пяти килограмм. Небольшой вес делает нагрузку на </a:t>
            </a:r>
            <a:r>
              <a:rPr lang="ru-RU" dirty="0" err="1" smtClean="0"/>
              <a:t>стропильно-мауэрлатную</a:t>
            </a:r>
            <a:r>
              <a:rPr lang="ru-RU" dirty="0" smtClean="0"/>
              <a:t> систему – минимальной. Крыша из </a:t>
            </a:r>
            <a:r>
              <a:rPr lang="ru-RU" dirty="0" err="1" smtClean="0"/>
              <a:t>металлочерепицы</a:t>
            </a:r>
            <a:r>
              <a:rPr lang="ru-RU" dirty="0" smtClean="0"/>
              <a:t>  практически не задерживает снег.</a:t>
            </a:r>
          </a:p>
          <a:p>
            <a:pPr fontAlgn="base">
              <a:buNone/>
            </a:pPr>
            <a:r>
              <a:rPr lang="ru-RU" dirty="0" smtClean="0"/>
              <a:t>      Производители заверяют покупателей в том, что при правильной эксплуатации крыши – она не потребует ремонта на протяжении 15-20 лет, а срок службы составляет до 30 лет.</a:t>
            </a:r>
          </a:p>
          <a:p>
            <a:pPr fontAlgn="base">
              <a:buNone/>
            </a:pPr>
            <a:r>
              <a:rPr lang="ru-RU" dirty="0" smtClean="0"/>
              <a:t>Преимущества </a:t>
            </a:r>
            <a:r>
              <a:rPr lang="ru-RU" dirty="0" err="1" smtClean="0"/>
              <a:t>металлочерепицы</a:t>
            </a:r>
            <a:r>
              <a:rPr lang="ru-RU" dirty="0" smtClean="0"/>
              <a:t>:</a:t>
            </a:r>
          </a:p>
          <a:p>
            <a:pPr fontAlgn="base"/>
            <a:r>
              <a:rPr lang="ru-RU" dirty="0" smtClean="0"/>
              <a:t>экономичность;</a:t>
            </a:r>
          </a:p>
          <a:p>
            <a:pPr fontAlgn="base"/>
            <a:r>
              <a:rPr lang="ru-RU" dirty="0" smtClean="0"/>
              <a:t>долговечность;</a:t>
            </a:r>
          </a:p>
          <a:p>
            <a:pPr fontAlgn="base"/>
            <a:r>
              <a:rPr lang="ru-RU" dirty="0" smtClean="0"/>
              <a:t>небольшой вес;</a:t>
            </a:r>
          </a:p>
          <a:p>
            <a:pPr fontAlgn="base"/>
            <a:r>
              <a:rPr lang="ru-RU" dirty="0" smtClean="0"/>
              <a:t>простота монтажа;</a:t>
            </a:r>
          </a:p>
          <a:p>
            <a:pPr fontAlgn="base"/>
            <a:r>
              <a:rPr lang="ru-RU" dirty="0" smtClean="0"/>
              <a:t>не подвергается температурным перепадам;</a:t>
            </a:r>
          </a:p>
          <a:p>
            <a:pPr fontAlgn="base"/>
            <a:r>
              <a:rPr lang="ru-RU" dirty="0" smtClean="0"/>
              <a:t>стойкость к механическим повреждениям;</a:t>
            </a:r>
          </a:p>
          <a:p>
            <a:pPr fontAlgn="base"/>
            <a:r>
              <a:rPr lang="ru-RU" dirty="0" smtClean="0"/>
              <a:t>широкие возможности дизайна и эстетичность.</a:t>
            </a:r>
          </a:p>
          <a:p>
            <a:pPr fontAlgn="base">
              <a:buNone/>
            </a:pPr>
            <a:r>
              <a:rPr lang="ru-RU" dirty="0" smtClean="0"/>
              <a:t>Недостатки: много отходов в процессе монтажа и невысокая звукоизоляция.</a:t>
            </a:r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  <a:p>
            <a:pPr fontAlgn="base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Кристина\Desktop\конкурс\pokrytie-dlya-kryshi-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7998" y="4190999"/>
            <a:ext cx="3556001" cy="26670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3.2. </a:t>
            </a:r>
            <a:r>
              <a:rPr lang="ru-RU" b="1" dirty="0" smtClean="0"/>
              <a:t>Гибкая битумная черепица</a:t>
            </a:r>
          </a:p>
          <a:p>
            <a:pPr fontAlgn="base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Когда встает вопрос, какое покрытие для крыши лучше – то можно с уверенностью сказать – мягкая кровля, которая представляет собой листовое покрытие, имеющее многослойную структуру из стекловолокна, цветной минеральной крошки, модифицированного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асфальтобитума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Рулонная стандартная кровля обладает огнестойкостью, достаточной прочностью, водонепроницаемостью, гибкостью.</a:t>
            </a:r>
          </a:p>
          <a:p>
            <a:pPr fontAlgn="base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 также характеризуется надежностью, высоким качеством, надежностью. Защищает от плесени и грибков, а также имеет богатую цветовую гамму и разнообразия стилей.</a:t>
            </a:r>
          </a:p>
          <a:p>
            <a:pPr fontAlgn="base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Лист для покрытия крыши – производится на основе битума. Его главным достоинством является небольшой вес и то, что при его использовании не требуется усиливать несущую конструкцию или делать утепление.</a:t>
            </a:r>
          </a:p>
          <a:p>
            <a:pPr fontAlgn="base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	Материал состоит из таких слоев:</a:t>
            </a:r>
          </a:p>
          <a:p>
            <a:pPr fontAlgn="base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● битумного покрытия;</a:t>
            </a:r>
          </a:p>
          <a:p>
            <a:pPr fontAlgn="base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● стеклохолста;</a:t>
            </a:r>
          </a:p>
          <a:p>
            <a:pPr fontAlgn="base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● лицевого покрытия из базальта или минеральной крошки;</a:t>
            </a:r>
          </a:p>
          <a:p>
            <a:pPr fontAlgn="base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● слоя клея на нижней части материала.</a:t>
            </a:r>
          </a:p>
          <a:p>
            <a:pPr fontAlgn="base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	Покрытие легко монтируется за счет самоклеящихся полос, отходы при монтаже — минимальные.</a:t>
            </a:r>
          </a:p>
          <a:p>
            <a:pPr fontAlgn="base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	Битумная черепица имеет следующие преимущества: легкость монтажа, долговечность, хорошие эстетические качества, легкость ремонта и хорошие эстетические качества.</a:t>
            </a:r>
          </a:p>
          <a:p>
            <a:pPr fontAlgn="base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Кристина\Desktop\конкурс\pokrytiya-dlya-kryshi-300x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64008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dirty="0" smtClean="0"/>
              <a:t> Применяемые материалы:</a:t>
            </a:r>
          </a:p>
          <a:p>
            <a:pPr>
              <a:buNone/>
            </a:pPr>
            <a:r>
              <a:rPr lang="ru-RU" dirty="0" smtClean="0"/>
              <a:t> Перед укладкой материала  на кровлю наносим  Кровельную мастику.</a:t>
            </a:r>
          </a:p>
          <a:p>
            <a:pPr>
              <a:buNone/>
            </a:pPr>
            <a:r>
              <a:rPr lang="ru-RU" b="1" dirty="0" smtClean="0"/>
              <a:t>Мастика кровельная ТЕХНОНИКОЛЬ №21 (</a:t>
            </a:r>
            <a:r>
              <a:rPr lang="ru-RU" b="1" dirty="0" err="1" smtClean="0"/>
              <a:t>Техномаст</a:t>
            </a:r>
            <a:r>
              <a:rPr lang="ru-RU" b="1" dirty="0" smtClean="0"/>
              <a:t>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Мастика «</a:t>
            </a:r>
            <a:r>
              <a:rPr lang="ru-RU" dirty="0" err="1" smtClean="0"/>
              <a:t>Техномаст</a:t>
            </a:r>
            <a:r>
              <a:rPr lang="ru-RU" dirty="0" smtClean="0"/>
              <a:t>» представляет собой полностью готовый к применению материал на основе нефтяного битума, модифицированного искусственным каучуком, технологических добавок, минеральных наполнителей и органического растворителя. Покрытия на её основе обладают высокими эластичностью, прочностью сцепления с основанием, теплостойкостью, устойчивостью к воздействию влаги</a:t>
            </a:r>
          </a:p>
          <a:p>
            <a:pPr>
              <a:buNone/>
            </a:pPr>
            <a:r>
              <a:rPr lang="ru-RU" dirty="0" smtClean="0"/>
              <a:t>Характеристики</a:t>
            </a:r>
            <a:br>
              <a:rPr lang="ru-RU" dirty="0" smtClean="0"/>
            </a:br>
            <a:r>
              <a:rPr lang="ru-RU" dirty="0" smtClean="0"/>
              <a:t>Прочность сцепления с основанием при температуре (минус 20±2)°C, МПа, не менее: с бетоном 0.45</a:t>
            </a:r>
            <a:br>
              <a:rPr lang="ru-RU" dirty="0" smtClean="0"/>
            </a:br>
            <a:r>
              <a:rPr lang="ru-RU" dirty="0" smtClean="0"/>
              <a:t>со сталью 0.9</a:t>
            </a:r>
            <a:br>
              <a:rPr lang="ru-RU" dirty="0" smtClean="0"/>
            </a:br>
            <a:r>
              <a:rPr lang="ru-RU" dirty="0" smtClean="0"/>
              <a:t>Прочность сцепления между слоями, МПа, не менее: рулонный материал – бетон 0.3</a:t>
            </a:r>
            <a:br>
              <a:rPr lang="ru-RU" dirty="0" smtClean="0"/>
            </a:br>
            <a:r>
              <a:rPr lang="ru-RU" dirty="0" smtClean="0"/>
              <a:t>рулонный материал – рулонный материал 0.4</a:t>
            </a:r>
            <a:br>
              <a:rPr lang="ru-RU" dirty="0" smtClean="0"/>
            </a:br>
            <a:r>
              <a:rPr lang="ru-RU" dirty="0" smtClean="0"/>
              <a:t>Прочность на сдвиг клеевого соединения, Н/м , не менее 4</a:t>
            </a:r>
            <a:br>
              <a:rPr lang="ru-RU" dirty="0" smtClean="0"/>
            </a:br>
            <a:r>
              <a:rPr lang="ru-RU" dirty="0" smtClean="0"/>
              <a:t>Условная прочность, МПа, не менее 1</a:t>
            </a:r>
            <a:br>
              <a:rPr lang="ru-RU" dirty="0" smtClean="0"/>
            </a:br>
            <a:r>
              <a:rPr lang="ru-RU" dirty="0" smtClean="0"/>
              <a:t>Относительное удлинение при разрыве, %, не менее 500</a:t>
            </a:r>
            <a:br>
              <a:rPr lang="ru-RU" dirty="0" smtClean="0"/>
            </a:br>
            <a:r>
              <a:rPr lang="ru-RU" dirty="0" err="1" smtClean="0"/>
              <a:t>Водопоглащение</a:t>
            </a:r>
            <a:r>
              <a:rPr lang="ru-RU" dirty="0" smtClean="0"/>
              <a:t>  в течение 24 часов, % по массе 0.4</a:t>
            </a:r>
            <a:br>
              <a:rPr lang="ru-RU" dirty="0" smtClean="0"/>
            </a:br>
            <a:r>
              <a:rPr lang="ru-RU" dirty="0" smtClean="0"/>
              <a:t>Массовая доля нелетучих веществ, %, не менее 50</a:t>
            </a:r>
            <a:br>
              <a:rPr lang="ru-RU" dirty="0" smtClean="0"/>
            </a:br>
            <a:r>
              <a:rPr lang="ru-RU" dirty="0" smtClean="0"/>
              <a:t>Теплостойкость, °С, не менее 110</a:t>
            </a:r>
            <a:br>
              <a:rPr lang="ru-RU" dirty="0" smtClean="0"/>
            </a:br>
            <a:r>
              <a:rPr lang="ru-RU" dirty="0" smtClean="0"/>
              <a:t>Гибкость на брусе радиусом 5,0±0,2 мм при температуре -50 °С трещин нет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 fontScale="92500"/>
          </a:bodyPr>
          <a:lstStyle/>
          <a:p>
            <a:pPr lvl="1">
              <a:buNone/>
            </a:pPr>
            <a:r>
              <a:rPr lang="ru-RU" sz="2800" b="1" dirty="0" smtClean="0"/>
              <a:t>1. Гибкая черепица </a:t>
            </a:r>
            <a:r>
              <a:rPr lang="ru-RU" sz="2800" b="1" dirty="0" err="1" smtClean="0"/>
              <a:t>Shinglas</a:t>
            </a:r>
            <a:r>
              <a:rPr lang="ru-RU" sz="2800" b="1" dirty="0" smtClean="0"/>
              <a:t> (ШИНГЛАС)</a:t>
            </a:r>
            <a:endParaRPr lang="ru-RU" sz="2000" dirty="0" smtClean="0"/>
          </a:p>
          <a:p>
            <a:pPr>
              <a:buNone/>
            </a:pPr>
            <a:r>
              <a:rPr lang="ru-RU" dirty="0" smtClean="0"/>
              <a:t>Цена: от </a:t>
            </a:r>
            <a:r>
              <a:rPr lang="ru-RU" b="1" i="1" dirty="0" smtClean="0"/>
              <a:t>237</a:t>
            </a:r>
            <a:r>
              <a:rPr lang="ru-RU" dirty="0" smtClean="0"/>
              <a:t> руб./кв.м </a:t>
            </a:r>
            <a:br>
              <a:rPr lang="ru-RU" dirty="0" smtClean="0"/>
            </a:br>
            <a:r>
              <a:rPr lang="ru-RU" dirty="0" smtClean="0"/>
              <a:t>до </a:t>
            </a:r>
            <a:r>
              <a:rPr lang="ru-RU" b="1" i="1" dirty="0" smtClean="0"/>
              <a:t>420</a:t>
            </a:r>
            <a:r>
              <a:rPr lang="ru-RU" dirty="0" smtClean="0"/>
              <a:t> руб./кв.м</a:t>
            </a:r>
            <a:endParaRPr lang="ru-RU" sz="2400" dirty="0" smtClean="0"/>
          </a:p>
          <a:p>
            <a:pPr lvl="1"/>
            <a:r>
              <a:rPr lang="ru-RU" dirty="0" smtClean="0"/>
              <a:t>Гибкая черепица SHINGLAS — это совершенный кровельный материал, позволяющий воплотить любые Ваши архитектурные идеи и фантазии, создать неповторимый образ Вашего дома. Коттедж, загородный дом или летний дачный домик — Вы сможете выбрать из множества цветов и форм нарезки именно ту черепицу, которая сделает Ваш дом индивидуальным и обеспечит гармоничность в окружающем ландшафте.</a:t>
            </a:r>
            <a:br>
              <a:rPr lang="ru-RU" dirty="0" smtClean="0"/>
            </a:br>
            <a:r>
              <a:rPr lang="ru-RU" dirty="0" smtClean="0"/>
              <a:t>2. </a:t>
            </a:r>
            <a:r>
              <a:rPr lang="ru-RU" sz="2800" b="1" dirty="0" err="1" smtClean="0"/>
              <a:t>Профнастил</a:t>
            </a:r>
            <a:r>
              <a:rPr lang="ru-RU" sz="2800" b="1" dirty="0" smtClean="0"/>
              <a:t> с полимерным покрытием для забора и крыши, С8,С20,Н60 и др.</a:t>
            </a:r>
            <a:endParaRPr lang="ru-RU" sz="2000" dirty="0" smtClean="0"/>
          </a:p>
          <a:p>
            <a:r>
              <a:rPr lang="ru-RU" dirty="0" smtClean="0"/>
              <a:t>Цена: от </a:t>
            </a:r>
            <a:r>
              <a:rPr lang="ru-RU" b="1" i="1" dirty="0" smtClean="0"/>
              <a:t>176</a:t>
            </a:r>
            <a:r>
              <a:rPr lang="ru-RU" dirty="0" smtClean="0"/>
              <a:t> руб./кв.м </a:t>
            </a:r>
            <a:br>
              <a:rPr lang="ru-RU" dirty="0" smtClean="0"/>
            </a:br>
            <a:r>
              <a:rPr lang="ru-RU" dirty="0" smtClean="0"/>
              <a:t>до </a:t>
            </a:r>
            <a:r>
              <a:rPr lang="ru-RU" b="1" i="1" dirty="0" smtClean="0"/>
              <a:t>355</a:t>
            </a:r>
            <a:r>
              <a:rPr lang="ru-RU" dirty="0" smtClean="0"/>
              <a:t> руб./кв.м</a:t>
            </a:r>
            <a:endParaRPr lang="ru-RU" sz="24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6400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2. Выбор отделки стены.</a:t>
            </a:r>
          </a:p>
          <a:p>
            <a:pPr algn="just">
              <a:buNone/>
            </a:pPr>
            <a:r>
              <a:rPr lang="ru-RU" sz="2400" dirty="0" smtClean="0"/>
              <a:t>            На сегодняшний день существует большое разнообразие различных видов отделочных материалов для стен:</a:t>
            </a:r>
          </a:p>
          <a:p>
            <a:pPr algn="just">
              <a:buNone/>
            </a:pPr>
            <a:r>
              <a:rPr lang="ru-RU" sz="2400" dirty="0" smtClean="0"/>
              <a:t>- Пластиковые панели имитирующие камень, дерево, ткань.</a:t>
            </a:r>
          </a:p>
          <a:p>
            <a:pPr algn="just">
              <a:buNone/>
            </a:pPr>
            <a:r>
              <a:rPr lang="ru-RU" sz="2400" dirty="0" smtClean="0"/>
              <a:t>- Обои (Бумажные, виниловые, текстильные, джутовые, линкруст,  </a:t>
            </a:r>
            <a:r>
              <a:rPr lang="ru-RU" sz="2400" dirty="0" err="1" smtClean="0"/>
              <a:t>стеклообои</a:t>
            </a:r>
            <a:r>
              <a:rPr lang="ru-RU" sz="2400" dirty="0" smtClean="0"/>
              <a:t>, пробковые обои, фотообои, металлические обои,  ковровые обои)</a:t>
            </a:r>
          </a:p>
          <a:p>
            <a:pPr>
              <a:buNone/>
            </a:pPr>
            <a:r>
              <a:rPr lang="ru-RU" sz="2400" dirty="0" smtClean="0"/>
              <a:t>-штукатурка декоративная (</a:t>
            </a:r>
            <a:r>
              <a:rPr lang="ru-RU" sz="2400" dirty="0" err="1" smtClean="0"/>
              <a:t>крупнорельефная</a:t>
            </a:r>
            <a:r>
              <a:rPr lang="ru-RU" sz="2400" dirty="0" smtClean="0"/>
              <a:t>, </a:t>
            </a:r>
            <a:r>
              <a:rPr lang="ru-RU" sz="2400" dirty="0" err="1" smtClean="0"/>
              <a:t>мелкорельефная</a:t>
            </a:r>
            <a:r>
              <a:rPr lang="ru-RU" sz="2400" dirty="0" smtClean="0"/>
              <a:t>, венецианская)</a:t>
            </a:r>
          </a:p>
          <a:p>
            <a:pPr algn="just">
              <a:buNone/>
            </a:pPr>
            <a:r>
              <a:rPr lang="ru-RU" sz="2400" dirty="0" smtClean="0"/>
              <a:t>- штукатурка</a:t>
            </a:r>
          </a:p>
          <a:p>
            <a:pPr algn="just">
              <a:buNone/>
            </a:pPr>
            <a:r>
              <a:rPr lang="ru-RU" sz="2400" dirty="0" smtClean="0"/>
              <a:t>- окраска стен</a:t>
            </a:r>
          </a:p>
          <a:p>
            <a:pPr algn="just">
              <a:buNone/>
            </a:pPr>
            <a:r>
              <a:rPr lang="ru-RU" sz="2400" dirty="0" smtClean="0"/>
              <a:t>- плитка и декоративный камень</a:t>
            </a:r>
          </a:p>
          <a:p>
            <a:pPr algn="just"/>
            <a:endParaRPr lang="ru-RU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2.1. Штукатурка.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Главное отличие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штукатрных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смесей, определяющее область их применения, это вяжущее вещество используемое при приготовлении раствора или сухой штукатурной смеси. Говоря простым языком, все штукатурные смеси делятся на два вида: гипсовые и цементные. Гипсовые смеси друг от друга сильно не отличаются, а у цементных смесей следует обратить внимание на такие показатели как: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Морозостойкость - способность материала выдерживать попеременное замораживание и оттаивание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водонасыщенном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состоянии.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Размер зерна заполнителя.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Плотность. От плотности зависят основные качества штукатурки – ее прочность на сжатие и теплопроводность</a:t>
            </a:r>
            <a:r>
              <a:rPr lang="ru-RU" sz="2400" dirty="0" smtClean="0"/>
              <a:t>.</a:t>
            </a:r>
          </a:p>
          <a:p>
            <a:pPr algn="just"/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2.1.1. Штукатурка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Штукатурка состоит из нескольких слоев:</a:t>
            </a:r>
          </a:p>
          <a:p>
            <a:pPr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Обрызг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его толщина около 5 миллиметров. 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Грунт - Раствор используют более густой, чем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обрызга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Накрывка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завершающий слой штукатурки толщиной около 2-ух миллиметров. Раствор наносится на застывший грунт и тщательно разравнивается. Готовую штукатурку затирают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Каменные штукатурки бывают различной фактуры: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Штампованные фактуры,  Шероховатая фактура без обработки, Зернистая поверхность, Фактура «мелкая борозда», Фактура «под дюны», Фактура «под рваный камень», Фактура «под шубу», Травление кислотой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Для этого применяются:</a:t>
            </a:r>
            <a:endParaRPr lang="ru-RU" dirty="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85800" y="381000"/>
            <a:ext cx="5410200" cy="176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-539580" tIns="304704" rIns="88872" bIns="25709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Маска» производитель сухих строительных смесей.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А- ШТУКАТУРНЫЙ СОСТАВ МОДИФИЦИРОВАННЫЙ ЗИМНИЙ -10С (25 КГ)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066800" y="1371600"/>
            <a:ext cx="7848600" cy="580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-539580" tIns="126960" rIns="88872" bIns="8569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Фасовка: 25 кг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Розничная цена: 196.00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Оптовая цена: 170.00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Область применения: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Применяется для оштукатуривания кирпичных, бетонных, шлакоблочных, деревянных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одранкованных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поверхностей, стен из ячеистого бетона в условиях отрицательных температур (до -10С). Пригоден как для внутренних так и для наружных работ, зданий промышленного и бытового назначения.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Свойства: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Штукатурный состав (модифицированный) представляет собой готовую к применению сухую смесь цемента, песка, минерального наполнителя и комплекса химических добавок. 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Обладает повышенной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водоепроницаемостью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морозостойкостью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атмосферостойкостью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Технические характеристики: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Штукатурный состав модифицированный  ЗИМНИЙ -10С (25 кг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228600"/>
            <a:ext cx="16192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67400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Техническиехарактеристики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Цвет                                                                                         Серый</a:t>
            </a:r>
          </a:p>
          <a:p>
            <a:pPr algn="just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Вяжущее                                                                                 Цемент</a:t>
            </a:r>
          </a:p>
          <a:p>
            <a:pPr lvl="0" algn="just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Морозостойкость, циклов                                                        75</a:t>
            </a:r>
          </a:p>
          <a:p>
            <a:pPr lvl="0" algn="just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Адгезия (прилипание) по бетону,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Мпа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      2,2</a:t>
            </a:r>
          </a:p>
          <a:p>
            <a:pPr lvl="0" algn="just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Прочность на сжатие,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Мпа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15,6</a:t>
            </a:r>
          </a:p>
          <a:p>
            <a:pPr lvl="0" algn="just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Прочность на изгиб,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Мпа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3,8</a:t>
            </a:r>
          </a:p>
          <a:p>
            <a:pPr lvl="0" algn="just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Количество воды для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затворения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л/мешок                         3,5-4</a:t>
            </a:r>
          </a:p>
          <a:p>
            <a:pPr lvl="0" algn="just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Рабочая жизнеспособность не менее, мин.                         140</a:t>
            </a:r>
          </a:p>
          <a:p>
            <a:pPr lvl="0" algn="just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Затирка после нанесения допускается через, мин.              60</a:t>
            </a:r>
          </a:p>
          <a:p>
            <a:pPr lvl="0" algn="just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Расход сухой смеси на 1 м</a:t>
            </a:r>
            <a:r>
              <a:rPr lang="ru-RU" sz="8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при толщине слоя 1 мм, кг       1,8</a:t>
            </a:r>
          </a:p>
          <a:p>
            <a:pPr lvl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Рекомендуемая    толщина слоя, мм                                       5-30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для ячеистого бетона, мм                                                  8-30 </a:t>
            </a:r>
          </a:p>
          <a:p>
            <a:pPr lvl="0"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Кристина\Desktop\конкурс\tovar-453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962400"/>
            <a:ext cx="8229600" cy="26812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Б- </a:t>
            </a: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ШТУКАТУРНЫЙ СОСТАВ МОДИФИЦИРОВАННЫЙ (25 КГ)</a:t>
            </a:r>
          </a:p>
          <a:p>
            <a:pPr>
              <a:buNone/>
            </a:pPr>
            <a:r>
              <a:rPr lang="ru-RU" sz="2000" dirty="0" smtClean="0"/>
              <a:t>Фасовка: 25 кг</a:t>
            </a:r>
            <a:br>
              <a:rPr lang="ru-RU" sz="2000" dirty="0" smtClean="0"/>
            </a:br>
            <a:r>
              <a:rPr lang="ru-RU" sz="2000" dirty="0" smtClean="0"/>
              <a:t>Розничная цена: 164.00 </a:t>
            </a:r>
            <a:r>
              <a:rPr lang="ru-RU" sz="2000" dirty="0" err="1" smtClean="0"/>
              <a:t>руб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Оптовая цена: 142.00 </a:t>
            </a:r>
            <a:r>
              <a:rPr lang="ru-RU" sz="2000" dirty="0" err="1" smtClean="0"/>
              <a:t>руб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Область применения:</a:t>
            </a:r>
            <a:endParaRPr lang="ru-RU" sz="2000" b="1" dirty="0" smtClean="0"/>
          </a:p>
          <a:p>
            <a:pPr>
              <a:buNone/>
            </a:pPr>
            <a:r>
              <a:rPr lang="ru-RU" sz="2000" dirty="0" smtClean="0"/>
              <a:t>Применяется для оштукатуривания кирпичных, бетонных, шлакоблочных, деревянных </a:t>
            </a:r>
            <a:r>
              <a:rPr lang="ru-RU" sz="2000" dirty="0" err="1" smtClean="0"/>
              <a:t>одранкованных</a:t>
            </a:r>
            <a:r>
              <a:rPr lang="ru-RU" sz="2000" dirty="0" smtClean="0"/>
              <a:t> поверхностей, стен из ячеистого бетона. Пригоден как для внутренних так и для наружных работ, зданий промышленного и бытового назначения.</a:t>
            </a:r>
          </a:p>
          <a:p>
            <a:pPr>
              <a:buNone/>
            </a:pPr>
            <a:r>
              <a:rPr lang="ru-RU" sz="2000" dirty="0" smtClean="0"/>
              <a:t>Свойства:</a:t>
            </a:r>
            <a:endParaRPr lang="ru-RU" sz="2000" b="1" dirty="0" smtClean="0"/>
          </a:p>
          <a:p>
            <a:pPr>
              <a:buNone/>
            </a:pPr>
            <a:r>
              <a:rPr lang="ru-RU" sz="2000" dirty="0" smtClean="0"/>
              <a:t>Штукатурный состав (модифицированный) представляет собой готовую к применению сухую смесь цемента, песка, минерального наполнителя и комплекса химических добавок. </a:t>
            </a:r>
            <a:br>
              <a:rPr lang="ru-RU" sz="2000" dirty="0" smtClean="0"/>
            </a:br>
            <a:r>
              <a:rPr lang="ru-RU" sz="2000" dirty="0" smtClean="0"/>
              <a:t>Обладает повышенной водонепроницаемостью, морозостойкостью и </a:t>
            </a:r>
            <a:r>
              <a:rPr lang="ru-RU" sz="2000" dirty="0" err="1" smtClean="0"/>
              <a:t>атмосферостойкостью</a:t>
            </a:r>
            <a:r>
              <a:rPr lang="ru-RU" sz="2000" dirty="0" smtClean="0"/>
              <a:t>.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Штукатурный состав модифицированный (25 кг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267200"/>
            <a:ext cx="1619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77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Технические характеристики:</a:t>
            </a:r>
            <a:endParaRPr lang="ru-RU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Цвет                                                                                         Серый</a:t>
            </a:r>
          </a:p>
          <a:p>
            <a:pPr lvl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Вяжущее                                                                                Цемент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Морозостойкость, циклов                                                        75</a:t>
            </a:r>
          </a:p>
          <a:p>
            <a:pPr lvl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Адгезия (прилипание) по бетону,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Мпа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      2,2</a:t>
            </a:r>
          </a:p>
          <a:p>
            <a:pPr lvl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Прочность на сжатие,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Мпа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15,6</a:t>
            </a:r>
          </a:p>
          <a:p>
            <a:pPr lvl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Прочность на изгиб,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Мпа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3,8</a:t>
            </a:r>
          </a:p>
          <a:p>
            <a:pPr lvl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Количество воды для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затворения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л/мешок                         3,5-4</a:t>
            </a:r>
          </a:p>
          <a:p>
            <a:pPr lvl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Рабочая жизнеспособность не менее, мин.                          140</a:t>
            </a:r>
          </a:p>
          <a:p>
            <a:pPr lvl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Затирка после нанесения допускается через, мин.                60</a:t>
            </a:r>
          </a:p>
          <a:p>
            <a:pPr lvl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Расход сухой смеси на 1 м</a:t>
            </a:r>
            <a:r>
              <a:rPr lang="ru-RU" sz="80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при толщине слоя 1 мм, кг       1,8</a:t>
            </a:r>
          </a:p>
          <a:p>
            <a:pPr lvl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Рекомендуемая толщина слоя, мм                                         5-30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         Ячеистого бетона, мм                                                 8-30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Кристина\Desktop\конкурс\zc1OC00M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581400"/>
            <a:ext cx="8458200" cy="273000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1712</TotalTime>
  <Words>576</Words>
  <PresentationFormat>Экран (4:3)</PresentationFormat>
  <Paragraphs>211</Paragraphs>
  <Slides>26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-Каменная крошка — это настоящие мелкие камушки, перемешанные со связующими и клеящими материалами. Достоинства каменной крошки: -можно наносить на бетон, пенобетон, гипсокартонные панели, цемент, штукатурки и т.д.; -не выцветает под воздействием ультрафиолетовых лучей; -особо устойчива к механическим воздействиям; -может противостоять любым погодным условиям, не боится -воды, мороза и жары; -за счет пористой структуры позволяет стене "дышать"; -паропроницаемость; -очень долговечное покрытие. 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Кристина</dc:creator>
  <cp:lastModifiedBy>Кристина</cp:lastModifiedBy>
  <cp:revision>56</cp:revision>
  <dcterms:created xsi:type="dcterms:W3CDTF">2013-04-24T17:12:23Z</dcterms:created>
  <dcterms:modified xsi:type="dcterms:W3CDTF">2013-05-31T03:55:18Z</dcterms:modified>
</cp:coreProperties>
</file>