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73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4" r:id="rId25"/>
    <p:sldId id="283" r:id="rId26"/>
    <p:sldId id="285" r:id="rId27"/>
    <p:sldId id="286" r:id="rId28"/>
    <p:sldId id="287" r:id="rId29"/>
    <p:sldId id="288" r:id="rId30"/>
    <p:sldId id="28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\Downloads\Ekonomika%20(3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795928128914351E-2"/>
          <c:y val="8.3601286173633438E-2"/>
          <c:w val="0.69591906082495703"/>
          <c:h val="0.77170418006430863"/>
        </c:manualLayout>
      </c:layout>
      <c:scatterChart>
        <c:scatterStyle val="smoothMarker"/>
        <c:varyColors val="0"/>
        <c:ser>
          <c:idx val="0"/>
          <c:order val="0"/>
          <c:tx>
            <c:v>П</c:v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изоляция!$B$2:$F$2</c:f>
              <c:numCache>
                <c:formatCode>General</c:formatCode>
                <c:ptCount val="5"/>
                <c:pt idx="0">
                  <c:v>40</c:v>
                </c:pt>
                <c:pt idx="1">
                  <c:v>60</c:v>
                </c:pt>
                <c:pt idx="2">
                  <c:v>80</c:v>
                </c:pt>
                <c:pt idx="3">
                  <c:v>100</c:v>
                </c:pt>
                <c:pt idx="4">
                  <c:v>120</c:v>
                </c:pt>
              </c:numCache>
            </c:numRef>
          </c:xVal>
          <c:yVal>
            <c:numRef>
              <c:f>изоляция!$B$8:$F$8</c:f>
              <c:numCache>
                <c:formatCode>General</c:formatCode>
                <c:ptCount val="5"/>
                <c:pt idx="0">
                  <c:v>245.85052165414314</c:v>
                </c:pt>
                <c:pt idx="1">
                  <c:v>214.38221313324843</c:v>
                </c:pt>
                <c:pt idx="2">
                  <c:v>212.69384599985253</c:v>
                </c:pt>
                <c:pt idx="3">
                  <c:v>225.02638767059861</c:v>
                </c:pt>
                <c:pt idx="4">
                  <c:v>245.95995893052805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835840"/>
        <c:axId val="28837760"/>
      </c:scatterChart>
      <c:valAx>
        <c:axId val="28835840"/>
        <c:scaling>
          <c:orientation val="minMax"/>
        </c:scaling>
        <c:delete val="0"/>
        <c:axPos val="b"/>
        <c:minorGridlines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28837760"/>
        <c:crosses val="autoZero"/>
        <c:crossBetween val="midCat"/>
      </c:valAx>
      <c:valAx>
        <c:axId val="2883776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28835840"/>
        <c:crosses val="autoZero"/>
        <c:crossBetween val="midCat"/>
      </c:valAx>
      <c:spPr>
        <a:solidFill>
          <a:srgbClr val="FFFF0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081718356633983"/>
          <c:y val="0.43408360128617363"/>
          <c:w val="0.14285735711607472"/>
          <c:h val="7.0739549839228255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4CDDF-0A1C-420D-BFDC-E73A797890AC}" type="datetimeFigureOut">
              <a:rPr lang="ru-RU" smtClean="0"/>
              <a:t>30.05.2013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7447-8AED-45E4-8DDF-8F05AA90FDD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4CDDF-0A1C-420D-BFDC-E73A797890AC}" type="datetimeFigureOut">
              <a:rPr lang="ru-RU" smtClean="0"/>
              <a:t>30.05.2013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7447-8AED-45E4-8DDF-8F05AA90FD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4CDDF-0A1C-420D-BFDC-E73A797890AC}" type="datetimeFigureOut">
              <a:rPr lang="ru-RU" smtClean="0"/>
              <a:t>30.05.2013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7447-8AED-45E4-8DDF-8F05AA90FD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4CDDF-0A1C-420D-BFDC-E73A797890AC}" type="datetimeFigureOut">
              <a:rPr lang="ru-RU" smtClean="0"/>
              <a:t>30.05.2013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7447-8AED-45E4-8DDF-8F05AA90FD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4CDDF-0A1C-420D-BFDC-E73A797890AC}" type="datetimeFigureOut">
              <a:rPr lang="ru-RU" smtClean="0"/>
              <a:t>30.05.2013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7447-8AED-45E4-8DDF-8F05AA90FDD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4CDDF-0A1C-420D-BFDC-E73A797890AC}" type="datetimeFigureOut">
              <a:rPr lang="ru-RU" smtClean="0"/>
              <a:t>30.05.2013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7447-8AED-45E4-8DDF-8F05AA90FD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4CDDF-0A1C-420D-BFDC-E73A797890AC}" type="datetimeFigureOut">
              <a:rPr lang="ru-RU" smtClean="0"/>
              <a:t>30.05.2013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7447-8AED-45E4-8DDF-8F05AA90FD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4CDDF-0A1C-420D-BFDC-E73A797890AC}" type="datetimeFigureOut">
              <a:rPr lang="ru-RU" smtClean="0"/>
              <a:t>30.05.2013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7447-8AED-45E4-8DDF-8F05AA90FD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4CDDF-0A1C-420D-BFDC-E73A797890AC}" type="datetimeFigureOut">
              <a:rPr lang="ru-RU" smtClean="0"/>
              <a:t>30.05.2013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7447-8AED-45E4-8DDF-8F05AA90FD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4CDDF-0A1C-420D-BFDC-E73A797890AC}" type="datetimeFigureOut">
              <a:rPr lang="ru-RU" smtClean="0"/>
              <a:t>30.05.2013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7447-8AED-45E4-8DDF-8F05AA90FDD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24CDDF-0A1C-420D-BFDC-E73A797890AC}" type="datetimeFigureOut">
              <a:rPr lang="ru-RU" smtClean="0"/>
              <a:t>30.05.2013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0C37447-8AED-45E4-8DDF-8F05AA90FDD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24CDDF-0A1C-420D-BFDC-E73A797890AC}" type="datetimeFigureOut">
              <a:rPr lang="ru-RU" smtClean="0"/>
              <a:t>30.05.2013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0C37447-8AED-45E4-8DDF-8F05AA90FDD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coteco.ru/?id=172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8077200" cy="26642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Реконструкция жилого 2-этажного дома с надстройкой 6 этажей.</a:t>
            </a:r>
            <a:br>
              <a:rPr lang="ru-RU" dirty="0" smtClean="0"/>
            </a:br>
            <a:r>
              <a:rPr lang="ru-RU" dirty="0" smtClean="0"/>
              <a:t>Инженерные сети.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5157192"/>
            <a:ext cx="8077200" cy="1152128"/>
          </a:xfrm>
        </p:spPr>
        <p:txBody>
          <a:bodyPr>
            <a:normAutofit/>
          </a:bodyPr>
          <a:lstStyle/>
          <a:p>
            <a:r>
              <a:rPr lang="ru-RU" dirty="0" smtClean="0"/>
              <a:t>Выполнили студенты </a:t>
            </a:r>
          </a:p>
          <a:p>
            <a:r>
              <a:rPr lang="ru-RU" dirty="0" smtClean="0"/>
              <a:t>441 группы Кириленко Александр </a:t>
            </a:r>
          </a:p>
          <a:p>
            <a:r>
              <a:rPr lang="ru-RU" dirty="0" smtClean="0"/>
              <a:t>442 группы Лях Дмитрий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060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</a:t>
            </a:r>
            <a:r>
              <a:rPr lang="ru-RU" dirty="0" smtClean="0"/>
              <a:t>оздается </a:t>
            </a:r>
            <a:r>
              <a:rPr lang="ru-RU" dirty="0"/>
              <a:t>местный </a:t>
            </a:r>
            <a:r>
              <a:rPr lang="ru-RU" dirty="0" err="1"/>
              <a:t>теплогидравлический</a:t>
            </a:r>
            <a:r>
              <a:rPr lang="ru-RU" dirty="0"/>
              <a:t> </a:t>
            </a:r>
            <a:r>
              <a:rPr lang="ru-RU" dirty="0" smtClean="0"/>
              <a:t>режим</a:t>
            </a:r>
          </a:p>
          <a:p>
            <a:r>
              <a:rPr lang="ru-RU" dirty="0"/>
              <a:t>Н</a:t>
            </a:r>
            <a:r>
              <a:rPr lang="ru-RU" dirty="0" smtClean="0"/>
              <a:t>е </a:t>
            </a:r>
            <a:r>
              <a:rPr lang="ru-RU" dirty="0"/>
              <a:t>зависит от перебоев снабжения </a:t>
            </a:r>
            <a:r>
              <a:rPr lang="ru-RU" dirty="0" smtClean="0"/>
              <a:t>теплоносителем</a:t>
            </a:r>
          </a:p>
          <a:p>
            <a:r>
              <a:rPr lang="ru-RU" dirty="0"/>
              <a:t>С</a:t>
            </a:r>
            <a:r>
              <a:rPr lang="ru-RU" dirty="0" smtClean="0"/>
              <a:t>лужит дольше </a:t>
            </a:r>
            <a:r>
              <a:rPr lang="ru-RU" dirty="0"/>
              <a:t>вследствие уменьшения коррозионной активности </a:t>
            </a:r>
            <a:r>
              <a:rPr lang="ru-RU" dirty="0" smtClean="0"/>
              <a:t>воды</a:t>
            </a:r>
          </a:p>
          <a:p>
            <a:r>
              <a:rPr lang="ru-RU" dirty="0" smtClean="0"/>
              <a:t>Возможность отключения нагревателя и включения холодильной установки</a:t>
            </a:r>
          </a:p>
          <a:p>
            <a:r>
              <a:rPr lang="ru-RU" dirty="0" smtClean="0"/>
              <a:t>Подпитка из </a:t>
            </a:r>
            <a:r>
              <a:rPr lang="ru-RU" dirty="0"/>
              <a:t>обратной магистрали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Независимая схема присоединения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27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Система вентиляции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ru-RU" dirty="0"/>
              <a:t>Вентиляция </a:t>
            </a:r>
            <a:r>
              <a:rPr lang="ru-RU" dirty="0" smtClean="0"/>
              <a:t>принудительная</a:t>
            </a:r>
            <a:r>
              <a:rPr lang="ru-RU" dirty="0"/>
              <a:t>, </a:t>
            </a:r>
            <a:r>
              <a:rPr lang="ru-RU" dirty="0" smtClean="0"/>
              <a:t>децентрализованная</a:t>
            </a:r>
          </a:p>
          <a:p>
            <a:pPr marL="118872" indent="0">
              <a:buNone/>
            </a:pPr>
            <a:r>
              <a:rPr lang="ru-RU" dirty="0"/>
              <a:t>Воздух </a:t>
            </a:r>
            <a:r>
              <a:rPr lang="ru-RU" dirty="0" smtClean="0"/>
              <a:t>забирается </a:t>
            </a:r>
            <a:r>
              <a:rPr lang="ru-RU" dirty="0"/>
              <a:t>снаружи, очищается, нагревается с помощью утилизатора, использующего вытяжной </a:t>
            </a:r>
            <a:r>
              <a:rPr lang="ru-RU" dirty="0" smtClean="0"/>
              <a:t>воздух</a:t>
            </a:r>
          </a:p>
          <a:p>
            <a:pPr marL="118872" indent="0">
              <a:buNone/>
            </a:pPr>
            <a:r>
              <a:rPr lang="ru-RU" dirty="0"/>
              <a:t>При необходимости </a:t>
            </a:r>
            <a:r>
              <a:rPr lang="ru-RU" dirty="0" err="1"/>
              <a:t>догрева</a:t>
            </a:r>
            <a:r>
              <a:rPr lang="ru-RU" dirty="0"/>
              <a:t> воздуха включается калорифер</a:t>
            </a:r>
          </a:p>
        </p:txBody>
      </p:sp>
    </p:spTree>
    <p:extLst>
      <p:ext uri="{BB962C8B-B14F-4D97-AF65-F5344CB8AC3E}">
        <p14:creationId xmlns:p14="http://schemas.microsoft.com/office/powerpoint/2010/main" val="284308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ru-RU" dirty="0" err="1" smtClean="0"/>
              <a:t>Теплоутилизатор</a:t>
            </a:r>
            <a:endParaRPr lang="ru-RU" dirty="0"/>
          </a:p>
        </p:txBody>
      </p:sp>
      <p:pic>
        <p:nvPicPr>
          <p:cNvPr id="9218" name="Picture 2" descr="I:\техническое задание\презентация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896"/>
            <a:ext cx="7820814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Система вентиляции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0341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Струя из воздухораспределителей распространяется близко к оконным </a:t>
            </a:r>
            <a:r>
              <a:rPr lang="ru-RU" dirty="0" smtClean="0"/>
              <a:t>проемам</a:t>
            </a:r>
          </a:p>
          <a:p>
            <a:r>
              <a:rPr lang="ru-RU" dirty="0" smtClean="0"/>
              <a:t>Применяется </a:t>
            </a:r>
          </a:p>
          <a:p>
            <a:pPr marL="118872" indent="0">
              <a:buNone/>
            </a:pPr>
            <a:r>
              <a:rPr lang="ru-RU" dirty="0" smtClean="0"/>
              <a:t>    воздушное </a:t>
            </a:r>
          </a:p>
          <a:p>
            <a:pPr marL="118872" indent="0">
              <a:buNone/>
            </a:pPr>
            <a:r>
              <a:rPr lang="ru-RU" dirty="0" smtClean="0"/>
              <a:t>    отопление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Система вентиляции</a:t>
            </a:r>
            <a:endParaRPr lang="ru-RU" sz="3200" dirty="0"/>
          </a:p>
        </p:txBody>
      </p:sp>
      <p:pic>
        <p:nvPicPr>
          <p:cNvPr id="10242" name="Picture 2" descr="I:\техническое задание\презентация\image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2866632"/>
            <a:ext cx="5076057" cy="399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62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ru-RU" dirty="0"/>
              <a:t>Вытяжные воздухозаборники расположены в кухне и в санузлах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5536" y="116632"/>
            <a:ext cx="8229600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3200" dirty="0" smtClean="0"/>
              <a:t>Система вентиляции</a:t>
            </a:r>
            <a:endParaRPr lang="ru-RU" sz="3200" dirty="0"/>
          </a:p>
        </p:txBody>
      </p:sp>
      <p:pic>
        <p:nvPicPr>
          <p:cNvPr id="7" name="Picture 2" descr="C:\Users\1\Pictures\конференция\heat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2323" y="3284984"/>
            <a:ext cx="6781678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16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Вытяжная система централизованная, вывод на крыше </a:t>
            </a:r>
            <a:r>
              <a:rPr lang="ru-RU" sz="2400" dirty="0" smtClean="0"/>
              <a:t>здания</a:t>
            </a:r>
          </a:p>
          <a:p>
            <a:r>
              <a:rPr lang="ru-RU" sz="2400" dirty="0"/>
              <a:t>Горизонтальные воздуховоды проложены над навесным потолком</a:t>
            </a:r>
          </a:p>
        </p:txBody>
      </p:sp>
      <p:pic>
        <p:nvPicPr>
          <p:cNvPr id="12290" name="Picture 2" descr="I:\техническое задание\презентация\2011-01 (1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202" y="3068960"/>
            <a:ext cx="5091797" cy="381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I:\техническое задание\презентация\xl_1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06" y="3937953"/>
            <a:ext cx="1773294" cy="290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3200" dirty="0" smtClean="0"/>
              <a:t>Система вентиляции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1175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18872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Преимущества: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Значительное увеличение коэффициента полезного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действия системы вентиляции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езко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увеличивается объем приточного воздуха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снаружи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зависит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 внешних природных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факторов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Предварительная очистка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обработка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приходящего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воздуха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истемы энергосбережения - приточный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воздух подогревается за счет нагретого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вытяжного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Утилизация уменьшает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расход теплоты на подогрев поступающего воздуха на 60-70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процентов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Контроль над количеством подаваемого воздуха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уменьшает объем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воздухообмена</a:t>
            </a:r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3200" dirty="0" smtClean="0"/>
              <a:t>Система вентиляции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547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Зеленая кровля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I:\техническое задание\презентация\sol_ins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1957"/>
            <a:ext cx="8748464" cy="528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3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Установка </a:t>
            </a:r>
            <a:r>
              <a:rPr lang="ru-RU" sz="2000" dirty="0"/>
              <a:t>стеклянной крыши с большим термическим </a:t>
            </a:r>
            <a:r>
              <a:rPr lang="ru-RU" sz="2000" dirty="0" smtClean="0"/>
              <a:t>сопротивлением</a:t>
            </a:r>
          </a:p>
          <a:p>
            <a:r>
              <a:rPr lang="ru-RU" sz="2000" dirty="0" smtClean="0"/>
              <a:t>Возможность </a:t>
            </a:r>
            <a:r>
              <a:rPr lang="ru-RU" sz="2000" dirty="0"/>
              <a:t>поддержания оптимальных условий микроклимата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Зеленая кровля</a:t>
            </a:r>
            <a:endParaRPr lang="ru-RU" dirty="0"/>
          </a:p>
        </p:txBody>
      </p:sp>
      <p:pic>
        <p:nvPicPr>
          <p:cNvPr id="14338" name="Picture 2" descr="I:\техническое задание\презентация\0_6cf03_ea3ee4b2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600" y="2852935"/>
            <a:ext cx="5353400" cy="401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46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18872" indent="0">
              <a:buNone/>
            </a:pPr>
            <a:r>
              <a:rPr lang="ru-RU" dirty="0" smtClean="0"/>
              <a:t>Преимущества:</a:t>
            </a:r>
          </a:p>
          <a:p>
            <a:r>
              <a:rPr lang="ru-RU" dirty="0"/>
              <a:t>Чердак будет являться идеальным местом для </a:t>
            </a:r>
            <a:r>
              <a:rPr lang="ru-RU" dirty="0" smtClean="0"/>
              <a:t>отдыха</a:t>
            </a:r>
          </a:p>
          <a:p>
            <a:r>
              <a:rPr lang="ru-RU" dirty="0" smtClean="0"/>
              <a:t>Идеальное решение </a:t>
            </a:r>
            <a:r>
              <a:rPr lang="ru-RU" dirty="0"/>
              <a:t>для компенсации ущерба, нанесенного </a:t>
            </a:r>
            <a:r>
              <a:rPr lang="ru-RU" dirty="0" smtClean="0"/>
              <a:t>природе</a:t>
            </a:r>
          </a:p>
          <a:p>
            <a:r>
              <a:rPr lang="ru-RU" dirty="0"/>
              <a:t>З</a:t>
            </a:r>
            <a:r>
              <a:rPr lang="ru-RU" dirty="0" smtClean="0"/>
              <a:t>ащита</a:t>
            </a:r>
            <a:r>
              <a:rPr lang="ru-RU" dirty="0"/>
              <a:t> от перегрева и ультрафиолетового излучения </a:t>
            </a:r>
            <a:r>
              <a:rPr lang="ru-RU" dirty="0" smtClean="0"/>
              <a:t>кровельных материалов</a:t>
            </a:r>
          </a:p>
          <a:p>
            <a:r>
              <a:rPr lang="ru-RU" dirty="0" smtClean="0"/>
              <a:t>Снижение температуры </a:t>
            </a:r>
            <a:r>
              <a:rPr lang="ru-RU" dirty="0"/>
              <a:t>воздуха в городах в летнее время </a:t>
            </a:r>
            <a:endParaRPr lang="ru-RU" dirty="0" smtClean="0"/>
          </a:p>
          <a:p>
            <a:r>
              <a:rPr lang="ru-RU" dirty="0" smtClean="0"/>
              <a:t>Исключение </a:t>
            </a:r>
            <a:r>
              <a:rPr lang="ru-RU" dirty="0"/>
              <a:t>выделение опасных для здоровья человека летучих веществ и соединений из битумных кровельных </a:t>
            </a:r>
            <a:r>
              <a:rPr lang="ru-RU" dirty="0" smtClean="0"/>
              <a:t>материалов</a:t>
            </a:r>
          </a:p>
          <a:p>
            <a:r>
              <a:rPr lang="ru-RU" dirty="0" smtClean="0"/>
              <a:t>Обеспечение поступления </a:t>
            </a:r>
            <a:r>
              <a:rPr lang="ru-RU" dirty="0"/>
              <a:t>кислорода </a:t>
            </a:r>
            <a:endParaRPr lang="ru-RU" dirty="0" smtClean="0"/>
          </a:p>
          <a:p>
            <a:r>
              <a:rPr lang="ru-RU" dirty="0" smtClean="0"/>
              <a:t>Снижение общего шумового фона</a:t>
            </a:r>
          </a:p>
          <a:p>
            <a:r>
              <a:rPr lang="ru-RU" dirty="0" smtClean="0"/>
              <a:t>Повышение влажности воздуха</a:t>
            </a:r>
          </a:p>
          <a:p>
            <a:r>
              <a:rPr lang="ru-RU" dirty="0" smtClean="0"/>
              <a:t>Исключение быстрого распространения </a:t>
            </a:r>
            <a:r>
              <a:rPr lang="ru-RU" dirty="0"/>
              <a:t>огня по </a:t>
            </a:r>
            <a:r>
              <a:rPr lang="ru-RU" dirty="0" smtClean="0"/>
              <a:t>поверхности </a:t>
            </a:r>
            <a:r>
              <a:rPr lang="ru-RU" dirty="0"/>
              <a:t>кровли при </a:t>
            </a:r>
            <a:r>
              <a:rPr lang="ru-RU" dirty="0" smtClean="0"/>
              <a:t>пожарах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Зеленая кровля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30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Обоснование принципиальных решений</a:t>
            </a:r>
            <a:endParaRPr lang="ru-RU" sz="3200" dirty="0"/>
          </a:p>
        </p:txBody>
      </p:sp>
      <p:pic>
        <p:nvPicPr>
          <p:cNvPr id="16386" name="Picture 2" descr="I:\техническое задание\презентация\br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6949"/>
            <a:ext cx="2483129" cy="242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I:\техническое задание\презентация\sculpture-thinking-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69207"/>
            <a:ext cx="2483768" cy="198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I:\техническое задание\презентация\574_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852936"/>
            <a:ext cx="1734956" cy="230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I:\техническое задание\презентация\200px-Человек_думающий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320" y="495435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I:\техническое задание\презентация\mozg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13635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I:\техническое задание\презентация\1242687042_4-wor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614" y="2185135"/>
            <a:ext cx="2212427" cy="297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I:\техническое задание\презентация\comp-uzer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5" t="3683" r="3785" b="17358"/>
          <a:stretch/>
        </p:blipFill>
        <p:spPr bwMode="auto">
          <a:xfrm>
            <a:off x="6307049" y="5039162"/>
            <a:ext cx="2836951" cy="173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3" name="Picture 9" descr="I:\техническое задание\презентация\41d3c7ff7e3ab8e57477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791" y="1469207"/>
            <a:ext cx="2872209" cy="191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18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Система горячего водоснабжения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Присоединение по закрытой схеме</a:t>
            </a:r>
            <a:endParaRPr lang="ru-RU" dirty="0"/>
          </a:p>
        </p:txBody>
      </p:sp>
      <p:pic>
        <p:nvPicPr>
          <p:cNvPr id="15362" name="Picture 2" descr="I:\техническое задание\презентация\clip_image008_000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25"/>
          <a:stretch/>
        </p:blipFill>
        <p:spPr bwMode="auto">
          <a:xfrm>
            <a:off x="2339752" y="2348880"/>
            <a:ext cx="3373293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28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хема системы ГВС без циркуляционных трубопроводов и насос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3" y="2276872"/>
            <a:ext cx="3560420" cy="45811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5191"/>
            <a:ext cx="6131024" cy="4625609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Регулирующий клапан 9 поддерживает в стояке 2 постоянное давление. Это давление контролируется датчиком давления 5, установленным выше сужающего устройства 7. При недостаточной разности давлений, измеряемой датчиками 5, установленными до и после сужающего устройства, свидетельствующей о том, что расход по стояку стал меньше расчетного циркуляционного расхода, контроллер 6 дает команду на открытие регулирующего клапана 8. В результате вода с расходом, соответствующим расчетному циркуляционному для рассматриваемого стояка, начнет поступать в теплоизолированный мембранный бак 4 и постепенно накапливаться там. Таким образом, при всех закрытых водоразборных кранах движение горячей воды по стояку не прекратится и при открытии любого крана из него тотчас же потечет горячая вода.</a:t>
            </a:r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Система горячего водоснабжения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6979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ru-RU" dirty="0" smtClean="0"/>
              <a:t>Недостаток:</a:t>
            </a:r>
          </a:p>
          <a:p>
            <a:pPr marL="118872" indent="0">
              <a:buNone/>
            </a:pPr>
            <a:r>
              <a:rPr lang="ru-RU" dirty="0"/>
              <a:t>С</a:t>
            </a:r>
            <a:r>
              <a:rPr lang="ru-RU" dirty="0" smtClean="0"/>
              <a:t>истема </a:t>
            </a:r>
            <a:r>
              <a:rPr lang="ru-RU" dirty="0"/>
              <a:t>не внесена в нормативный </a:t>
            </a:r>
            <a:r>
              <a:rPr lang="ru-RU" dirty="0" smtClean="0"/>
              <a:t>документ. Циркуляционные </a:t>
            </a:r>
            <a:r>
              <a:rPr lang="ru-RU" dirty="0"/>
              <a:t>трубопроводы в системе горячего водоснабжения должны проектироваться в соответствии с действующими нормами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Система горячего водоснабжения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5560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18872" indent="0">
              <a:buNone/>
            </a:pPr>
            <a:r>
              <a:rPr lang="ru-RU" dirty="0" smtClean="0"/>
              <a:t>Решение проблем:</a:t>
            </a:r>
          </a:p>
          <a:p>
            <a:r>
              <a:rPr lang="ru-RU" dirty="0"/>
              <a:t>М</a:t>
            </a:r>
            <a:r>
              <a:rPr lang="ru-RU" dirty="0" smtClean="0"/>
              <a:t>атериалоемкость </a:t>
            </a:r>
            <a:r>
              <a:rPr lang="ru-RU" dirty="0"/>
              <a:t>системы, отягощенной циркуляционными трубопроводами, существенно выше материалоемкости трубопроводов, непосредственно подающих горячую воду </a:t>
            </a:r>
            <a:r>
              <a:rPr lang="ru-RU" dirty="0" smtClean="0"/>
              <a:t>потребителям</a:t>
            </a:r>
          </a:p>
          <a:p>
            <a:r>
              <a:rPr lang="ru-RU" dirty="0"/>
              <a:t>Р</a:t>
            </a:r>
            <a:r>
              <a:rPr lang="ru-RU" dirty="0" smtClean="0"/>
              <a:t>асходы </a:t>
            </a:r>
            <a:r>
              <a:rPr lang="ru-RU" dirty="0"/>
              <a:t>тепла на поддержание нужной температуры в циркуляционном контуре достаточно </a:t>
            </a:r>
            <a:r>
              <a:rPr lang="ru-RU" dirty="0" smtClean="0"/>
              <a:t>велики</a:t>
            </a:r>
          </a:p>
          <a:p>
            <a:r>
              <a:rPr lang="ru-RU" dirty="0"/>
              <a:t>Р</a:t>
            </a:r>
            <a:r>
              <a:rPr lang="ru-RU" dirty="0" smtClean="0"/>
              <a:t>асходами </a:t>
            </a:r>
            <a:r>
              <a:rPr lang="ru-RU" dirty="0"/>
              <a:t>электрической энергии на циркуляцию в системе ГВС обычно пренебрегают, но с ростом тарифов и этот показатель становится </a:t>
            </a:r>
            <a:r>
              <a:rPr lang="ru-RU" dirty="0" smtClean="0"/>
              <a:t>заметным</a:t>
            </a:r>
          </a:p>
          <a:p>
            <a:r>
              <a:rPr lang="ru-RU" dirty="0"/>
              <a:t>Д</a:t>
            </a:r>
            <a:r>
              <a:rPr lang="ru-RU" dirty="0" smtClean="0"/>
              <a:t>ля </a:t>
            </a:r>
            <a:r>
              <a:rPr lang="ru-RU" dirty="0"/>
              <a:t>организации равномерной циркуляции воды во всех стояках современной разветвленной системы ГВС приходится устанавливать автоматические балансировочные вентили на каждом стояке, что дополнительно усложняет монтаж системы и ее </a:t>
            </a:r>
            <a:r>
              <a:rPr lang="ru-RU" dirty="0" smtClean="0"/>
              <a:t>эксплуатацию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Система горячего водоснабжения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7448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Непринятые решения</a:t>
            </a:r>
            <a:endParaRPr lang="ru-RU" dirty="0"/>
          </a:p>
        </p:txBody>
      </p:sp>
      <p:pic>
        <p:nvPicPr>
          <p:cNvPr id="1026" name="Picture 2" descr="G:\техническое задание\презентация\article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447675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техническое задание\презентация\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11887"/>
            <a:ext cx="3697221" cy="253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техническое задание\презентация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43450"/>
            <a:ext cx="24765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85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Использование грунтовых теплообменников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ru-RU" sz="2400" dirty="0" smtClean="0"/>
              <a:t>Мало свободного места, </a:t>
            </a:r>
            <a:r>
              <a:rPr lang="ru-RU" sz="2400" dirty="0"/>
              <a:t>которого не хватает для установки такого теплообменника.</a:t>
            </a:r>
          </a:p>
        </p:txBody>
      </p:sp>
      <p:pic>
        <p:nvPicPr>
          <p:cNvPr id="17410" name="Picture 2" descr="I:\техническое задание\презентация\i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081486"/>
            <a:ext cx="7452320" cy="377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2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Использование устройства утилизации тепла сточных вод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62560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ru-RU" sz="2000" dirty="0" smtClean="0"/>
              <a:t>Минусы:</a:t>
            </a:r>
          </a:p>
          <a:p>
            <a:r>
              <a:rPr lang="ru-RU" sz="2000" dirty="0"/>
              <a:t>В</a:t>
            </a:r>
            <a:r>
              <a:rPr lang="ru-RU" sz="2000" dirty="0" smtClean="0"/>
              <a:t> </a:t>
            </a:r>
            <a:r>
              <a:rPr lang="ru-RU" sz="2000" dirty="0"/>
              <a:t>составе имеют дорогостоящий тепловой насос, нуждающийся в грамотной эксплуатации </a:t>
            </a:r>
            <a:endParaRPr lang="ru-RU" sz="2000" dirty="0" smtClean="0"/>
          </a:p>
          <a:p>
            <a:r>
              <a:rPr lang="ru-RU" sz="2000" dirty="0"/>
              <a:t>И</a:t>
            </a:r>
            <a:r>
              <a:rPr lang="ru-RU" sz="2000" dirty="0" smtClean="0"/>
              <a:t>з-за </a:t>
            </a:r>
            <a:r>
              <a:rPr lang="ru-RU" sz="2000" dirty="0"/>
              <a:t>малых скоростей сточных вод имеют большую площадь теплообменника </a:t>
            </a:r>
            <a:endParaRPr lang="ru-RU" sz="2000" dirty="0" smtClean="0"/>
          </a:p>
          <a:p>
            <a:r>
              <a:rPr lang="ru-RU" sz="2000" dirty="0"/>
              <a:t>И</a:t>
            </a:r>
            <a:r>
              <a:rPr lang="ru-RU" sz="2000" dirty="0" smtClean="0"/>
              <a:t>з-за </a:t>
            </a:r>
            <a:r>
              <a:rPr lang="ru-RU" sz="2000" dirty="0"/>
              <a:t>малых скоростей </a:t>
            </a:r>
            <a:r>
              <a:rPr lang="ru-RU" sz="2000" dirty="0" smtClean="0"/>
              <a:t>сточных </a:t>
            </a:r>
            <a:r>
              <a:rPr lang="ru-RU" sz="2000" dirty="0"/>
              <a:t>вод и илистых включений </a:t>
            </a:r>
            <a:r>
              <a:rPr lang="ru-RU" sz="2000" dirty="0" smtClean="0"/>
              <a:t>теплообменники </a:t>
            </a:r>
            <a:r>
              <a:rPr lang="ru-RU" sz="2000" dirty="0"/>
              <a:t>заиливаются, ухудшая теплообмен </a:t>
            </a:r>
            <a:endParaRPr lang="ru-RU" sz="2000" dirty="0" smtClean="0"/>
          </a:p>
          <a:p>
            <a:r>
              <a:rPr lang="ru-RU" sz="2000" dirty="0" smtClean="0"/>
              <a:t>Высокая стоимость </a:t>
            </a:r>
            <a:r>
              <a:rPr lang="ru-RU" sz="2000" dirty="0"/>
              <a:t>тепловых </a:t>
            </a:r>
            <a:r>
              <a:rPr lang="ru-RU" sz="2000" dirty="0" smtClean="0"/>
              <a:t>насосов, возможны </a:t>
            </a:r>
            <a:r>
              <a:rPr lang="ru-RU" sz="2000" dirty="0"/>
              <a:t>хищения цветных </a:t>
            </a:r>
            <a:r>
              <a:rPr lang="ru-RU" sz="2000" dirty="0" smtClean="0"/>
              <a:t>металлов</a:t>
            </a:r>
          </a:p>
          <a:p>
            <a:r>
              <a:rPr lang="ru-RU" sz="2000" dirty="0"/>
              <a:t>Б</a:t>
            </a:r>
            <a:r>
              <a:rPr lang="ru-RU" sz="2000" dirty="0" smtClean="0"/>
              <a:t>ольшие </a:t>
            </a:r>
            <a:r>
              <a:rPr lang="ru-RU" sz="2000" dirty="0"/>
              <a:t>потери тепла при транспортировке 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2167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ru-RU" dirty="0"/>
              <a:t>Существует исследование </a:t>
            </a:r>
            <a:r>
              <a:rPr lang="ru-RU" u="sng" dirty="0">
                <a:hlinkClick r:id="rId2"/>
              </a:rPr>
              <a:t>http://www.ecoteco.ru/?id=172</a:t>
            </a:r>
            <a:r>
              <a:rPr lang="ru-RU" dirty="0"/>
              <a:t>, которое позволяет решить эти проблемы путем интенсификации теплопередачи и препятствования заиливанию, использованием </a:t>
            </a:r>
            <a:r>
              <a:rPr lang="ru-RU" dirty="0" smtClean="0"/>
              <a:t>струи</a:t>
            </a:r>
          </a:p>
          <a:p>
            <a:pPr marL="118872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Использование устройства утилизации тепла сточных вод</a:t>
            </a:r>
          </a:p>
        </p:txBody>
      </p:sp>
    </p:spTree>
    <p:extLst>
      <p:ext uri="{BB962C8B-B14F-4D97-AF65-F5344CB8AC3E}">
        <p14:creationId xmlns:p14="http://schemas.microsoft.com/office/powerpoint/2010/main" val="302721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18872" indent="0">
              <a:buNone/>
            </a:pPr>
            <a:r>
              <a:rPr lang="ru-RU" dirty="0" smtClean="0"/>
              <a:t>Функции:</a:t>
            </a:r>
          </a:p>
          <a:p>
            <a:r>
              <a:rPr lang="ru-RU" dirty="0"/>
              <a:t>З</a:t>
            </a:r>
            <a:r>
              <a:rPr lang="ru-RU" dirty="0" smtClean="0"/>
              <a:t>а </a:t>
            </a:r>
            <a:r>
              <a:rPr lang="ru-RU" dirty="0"/>
              <a:t>счет сообщения струей тангенциальной скорости сточным водам и </a:t>
            </a:r>
            <a:r>
              <a:rPr lang="ru-RU" dirty="0" err="1"/>
              <a:t>турбулизации</a:t>
            </a:r>
            <a:r>
              <a:rPr lang="ru-RU" dirty="0"/>
              <a:t> потока увеличивается коэффициент теплопередачи от сточных вод к нагреваемой </a:t>
            </a:r>
            <a:r>
              <a:rPr lang="ru-RU" dirty="0" smtClean="0"/>
              <a:t>жидкости</a:t>
            </a:r>
          </a:p>
          <a:p>
            <a:r>
              <a:rPr lang="ru-RU" dirty="0"/>
              <a:t>Н</a:t>
            </a:r>
            <a:r>
              <a:rPr lang="ru-RU" dirty="0" smtClean="0"/>
              <a:t>е </a:t>
            </a:r>
            <a:r>
              <a:rPr lang="ru-RU" dirty="0"/>
              <a:t>дает заиливаться стенкам теплообменника со временем </a:t>
            </a:r>
            <a:endParaRPr lang="ru-RU" dirty="0" smtClean="0"/>
          </a:p>
          <a:p>
            <a:r>
              <a:rPr lang="ru-RU" dirty="0"/>
              <a:t>С</a:t>
            </a:r>
            <a:r>
              <a:rPr lang="ru-RU" dirty="0" smtClean="0"/>
              <a:t>ообщает </a:t>
            </a:r>
            <a:r>
              <a:rPr lang="ru-RU" dirty="0"/>
              <a:t>скорость сточным </a:t>
            </a:r>
            <a:r>
              <a:rPr lang="ru-RU" dirty="0" smtClean="0"/>
              <a:t>водам</a:t>
            </a:r>
          </a:p>
          <a:p>
            <a:r>
              <a:rPr lang="ru-RU" dirty="0" err="1"/>
              <a:t>Т</a:t>
            </a:r>
            <a:r>
              <a:rPr lang="ru-RU" dirty="0" err="1" smtClean="0"/>
              <a:t>еплоутилизатор</a:t>
            </a:r>
            <a:r>
              <a:rPr lang="ru-RU" dirty="0" smtClean="0"/>
              <a:t> </a:t>
            </a:r>
            <a:r>
              <a:rPr lang="ru-RU" dirty="0"/>
              <a:t>имеет такое же проходное сечение, что и канализационные </a:t>
            </a:r>
            <a:r>
              <a:rPr lang="ru-RU" dirty="0" smtClean="0"/>
              <a:t>трубы</a:t>
            </a:r>
          </a:p>
          <a:p>
            <a:pPr marL="118872" indent="0">
              <a:buNone/>
            </a:pPr>
            <a:r>
              <a:rPr lang="ru-RU" dirty="0"/>
              <a:t>Н</a:t>
            </a:r>
            <a:r>
              <a:rPr lang="ru-RU" dirty="0" smtClean="0"/>
              <a:t>а </a:t>
            </a:r>
            <a:r>
              <a:rPr lang="ru-RU" dirty="0"/>
              <a:t>данный момент, существуют только экспериментальные варианты такой установки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Использование устройства утилизации тепла сточных вод</a:t>
            </a:r>
          </a:p>
        </p:txBody>
      </p:sp>
    </p:spTree>
    <p:extLst>
      <p:ext uri="{BB962C8B-B14F-4D97-AF65-F5344CB8AC3E}">
        <p14:creationId xmlns:p14="http://schemas.microsoft.com/office/powerpoint/2010/main" val="368817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:\техническое задание\презентация\fil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8"/>
          <a:stretch/>
        </p:blipFill>
        <p:spPr bwMode="auto">
          <a:xfrm>
            <a:off x="899592" y="1772816"/>
            <a:ext cx="7344816" cy="475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ru-RU" sz="3200" dirty="0"/>
              <a:t>Использование </a:t>
            </a:r>
            <a:r>
              <a:rPr lang="ru-RU" sz="3200" dirty="0" err="1" smtClean="0"/>
              <a:t>пофасадного</a:t>
            </a:r>
            <a:r>
              <a:rPr lang="ru-RU" sz="3200" dirty="0" smtClean="0"/>
              <a:t> регулирования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1390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:\техническое задание\презентация\fasad_mokryi_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6"/>
          <a:stretch/>
        </p:blipFill>
        <p:spPr bwMode="auto">
          <a:xfrm>
            <a:off x="0" y="3789040"/>
            <a:ext cx="4286639" cy="308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Увеличение толщины утеплителя и окна с </a:t>
            </a:r>
            <a:r>
              <a:rPr lang="ru-RU" sz="3200" dirty="0" smtClean="0"/>
              <a:t>высоким термическим </a:t>
            </a:r>
            <a:r>
              <a:rPr lang="ru-RU" sz="3200" dirty="0"/>
              <a:t>сопротивлением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уменьшения </a:t>
            </a:r>
            <a:r>
              <a:rPr lang="ru-RU" dirty="0" err="1"/>
              <a:t>теплопотерь</a:t>
            </a:r>
            <a:r>
              <a:rPr lang="ru-RU" dirty="0"/>
              <a:t> через ограждающие </a:t>
            </a:r>
            <a:r>
              <a:rPr lang="ru-RU" dirty="0" smtClean="0"/>
              <a:t>конструкции</a:t>
            </a:r>
          </a:p>
          <a:p>
            <a:r>
              <a:rPr lang="ru-RU" dirty="0"/>
              <a:t>уменьшению эксплуатационных расходов на </a:t>
            </a:r>
            <a:r>
              <a:rPr lang="ru-RU" dirty="0" smtClean="0"/>
              <a:t>отопление</a:t>
            </a:r>
          </a:p>
          <a:p>
            <a:endParaRPr lang="ru-RU" dirty="0"/>
          </a:p>
        </p:txBody>
      </p:sp>
      <p:pic>
        <p:nvPicPr>
          <p:cNvPr id="4099" name="Picture 3" descr="I:\техническое задание\презентация\okn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205" y="3789040"/>
            <a:ext cx="4847796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32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ru-RU" sz="2800" dirty="0" smtClean="0"/>
              <a:t>Причины:</a:t>
            </a:r>
          </a:p>
          <a:p>
            <a:r>
              <a:rPr lang="ru-RU" sz="2800" dirty="0"/>
              <a:t>Малое место на лестничных клетках для проведения нескольких стояков отопления в подъезде</a:t>
            </a:r>
          </a:p>
          <a:p>
            <a:r>
              <a:rPr lang="ru-RU" sz="2800" dirty="0"/>
              <a:t>Наличие квартир с выходом на два противоположных </a:t>
            </a:r>
            <a:r>
              <a:rPr lang="ru-RU" sz="2800" dirty="0" smtClean="0"/>
              <a:t>фасада</a:t>
            </a:r>
          </a:p>
          <a:p>
            <a:pPr marL="118872" indent="0">
              <a:buNone/>
            </a:pPr>
            <a:r>
              <a:rPr lang="ru-RU" sz="2800" dirty="0" smtClean="0"/>
              <a:t>Решение: </a:t>
            </a:r>
            <a:r>
              <a:rPr lang="ru-RU" sz="2800" dirty="0"/>
              <a:t>регулятор комнатной температуры</a:t>
            </a:r>
            <a:endParaRPr lang="ru-RU" sz="2800" dirty="0" smtClean="0"/>
          </a:p>
          <a:p>
            <a:pPr marL="118872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Использование </a:t>
            </a:r>
            <a:r>
              <a:rPr lang="ru-RU" sz="3200" dirty="0" err="1" smtClean="0"/>
              <a:t>пофасадного</a:t>
            </a:r>
            <a:r>
              <a:rPr lang="ru-RU" sz="3200" dirty="0" smtClean="0"/>
              <a:t> регулирования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187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ru-RU" dirty="0"/>
              <a:t>Увеличение толщины рассчитывается с условием экономической целесообразности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Увеличение толщины утеплителя и окна с высоким сопротивлением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4616850"/>
              </p:ext>
            </p:extLst>
          </p:nvPr>
        </p:nvGraphicFramePr>
        <p:xfrm>
          <a:off x="1403648" y="2852936"/>
          <a:ext cx="6095372" cy="375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649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Система отопления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система </a:t>
            </a:r>
            <a:r>
              <a:rPr lang="ru-RU" dirty="0"/>
              <a:t>теплого пола </a:t>
            </a:r>
            <a:endParaRPr lang="ru-RU" dirty="0" smtClean="0"/>
          </a:p>
          <a:p>
            <a:r>
              <a:rPr lang="ru-RU" dirty="0"/>
              <a:t>система </a:t>
            </a:r>
            <a:r>
              <a:rPr lang="ru-RU" dirty="0" smtClean="0"/>
              <a:t>панельно-лучистого </a:t>
            </a:r>
            <a:r>
              <a:rPr lang="ru-RU" dirty="0"/>
              <a:t>отопления</a:t>
            </a:r>
          </a:p>
        </p:txBody>
      </p:sp>
      <p:pic>
        <p:nvPicPr>
          <p:cNvPr id="5122" name="Picture 2" descr="I:\техническое задание\презентация\12_3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8400"/>
            <a:ext cx="3347864" cy="295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:\техническое задание\презентация\perete incalzit (Large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854" y="3861048"/>
            <a:ext cx="344914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816631"/>
            <a:ext cx="3204435" cy="2562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98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18872" indent="0">
              <a:buNone/>
            </a:pPr>
            <a:r>
              <a:rPr lang="ru-RU" dirty="0" smtClean="0"/>
              <a:t>Преимущества:</a:t>
            </a:r>
          </a:p>
          <a:p>
            <a:r>
              <a:rPr lang="ru-RU" dirty="0"/>
              <a:t>Н</a:t>
            </a:r>
            <a:r>
              <a:rPr lang="ru-RU" dirty="0" smtClean="0"/>
              <a:t>е требуют </a:t>
            </a:r>
            <a:r>
              <a:rPr lang="ru-RU" dirty="0"/>
              <a:t>локализации поверхностей </a:t>
            </a:r>
            <a:r>
              <a:rPr lang="ru-RU" dirty="0" smtClean="0"/>
              <a:t>нагрева</a:t>
            </a:r>
          </a:p>
          <a:p>
            <a:r>
              <a:rPr lang="ru-RU" dirty="0" smtClean="0"/>
              <a:t>Равномерное </a:t>
            </a:r>
            <a:r>
              <a:rPr lang="ru-RU" dirty="0"/>
              <a:t>распределение температуры в </a:t>
            </a:r>
            <a:r>
              <a:rPr lang="ru-RU" dirty="0" smtClean="0"/>
              <a:t>помещении</a:t>
            </a:r>
          </a:p>
          <a:p>
            <a:r>
              <a:rPr lang="ru-RU" dirty="0" smtClean="0"/>
              <a:t>Предоставление большой свободы </a:t>
            </a:r>
            <a:r>
              <a:rPr lang="ru-RU" dirty="0"/>
              <a:t>при </a:t>
            </a:r>
            <a:r>
              <a:rPr lang="ru-RU" dirty="0" smtClean="0"/>
              <a:t>планировке</a:t>
            </a:r>
          </a:p>
          <a:p>
            <a:r>
              <a:rPr lang="ru-RU" dirty="0" smtClean="0"/>
              <a:t>Снижают </a:t>
            </a:r>
            <a:r>
              <a:rPr lang="ru-RU" dirty="0"/>
              <a:t>опасность </a:t>
            </a:r>
            <a:r>
              <a:rPr lang="ru-RU" dirty="0" smtClean="0"/>
              <a:t>возгорания</a:t>
            </a:r>
          </a:p>
          <a:p>
            <a:r>
              <a:rPr lang="ru-RU" dirty="0" smtClean="0"/>
              <a:t>Вызывают </a:t>
            </a:r>
            <a:r>
              <a:rPr lang="ru-RU" dirty="0"/>
              <a:t>незначительные перемещения </a:t>
            </a:r>
            <a:r>
              <a:rPr lang="ru-RU" dirty="0" smtClean="0"/>
              <a:t>воздуха</a:t>
            </a:r>
          </a:p>
          <a:p>
            <a:r>
              <a:rPr lang="ru-RU" dirty="0"/>
              <a:t>Н</a:t>
            </a:r>
            <a:r>
              <a:rPr lang="ru-RU" dirty="0" smtClean="0"/>
              <a:t>е поднимают </a:t>
            </a:r>
            <a:r>
              <a:rPr lang="ru-RU" dirty="0"/>
              <a:t>пыль </a:t>
            </a:r>
            <a:endParaRPr lang="ru-RU" dirty="0" smtClean="0"/>
          </a:p>
          <a:p>
            <a:r>
              <a:rPr lang="ru-RU" dirty="0"/>
              <a:t>Н</a:t>
            </a:r>
            <a:r>
              <a:rPr lang="ru-RU" dirty="0" smtClean="0"/>
              <a:t>е </a:t>
            </a:r>
            <a:r>
              <a:rPr lang="ru-RU" dirty="0"/>
              <a:t>способствуют распространению </a:t>
            </a:r>
            <a:r>
              <a:rPr lang="ru-RU" dirty="0" smtClean="0"/>
              <a:t>микробов</a:t>
            </a:r>
          </a:p>
          <a:p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летний период </a:t>
            </a:r>
            <a:r>
              <a:rPr lang="ru-RU" dirty="0" smtClean="0"/>
              <a:t>возможно охлаждение </a:t>
            </a:r>
            <a:r>
              <a:rPr lang="ru-RU" dirty="0"/>
              <a:t>помещения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Система отопления </a:t>
            </a:r>
          </a:p>
        </p:txBody>
      </p:sp>
    </p:spTree>
    <p:extLst>
      <p:ext uri="{BB962C8B-B14F-4D97-AF65-F5344CB8AC3E}">
        <p14:creationId xmlns:p14="http://schemas.microsoft.com/office/powerpoint/2010/main" val="241388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ru-RU" dirty="0"/>
              <a:t>Для горизонтальных ветвей полимерные трубы </a:t>
            </a:r>
            <a:endParaRPr lang="ru-RU" dirty="0" smtClean="0"/>
          </a:p>
          <a:p>
            <a:pPr marL="118872" indent="0">
              <a:buNone/>
            </a:pPr>
            <a:r>
              <a:rPr lang="ru-RU" dirty="0"/>
              <a:t>Стояки стальные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Система отопления </a:t>
            </a:r>
          </a:p>
        </p:txBody>
      </p:sp>
      <p:pic>
        <p:nvPicPr>
          <p:cNvPr id="7170" name="Picture 2" descr="I:\техническое задание\презентация\3eeab45f3c0912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4524190" cy="339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I:\техническое задание\презентация\12321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331" y="2492896"/>
            <a:ext cx="3299669" cy="439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29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Раздача в квартиры ведется из </a:t>
            </a:r>
            <a:r>
              <a:rPr lang="ru-RU" dirty="0" smtClean="0"/>
              <a:t>гребенки</a:t>
            </a:r>
          </a:p>
          <a:p>
            <a:r>
              <a:rPr lang="ru-RU" dirty="0"/>
              <a:t>Предусмотрены счетчики теплоносителя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Система отопления </a:t>
            </a:r>
          </a:p>
        </p:txBody>
      </p:sp>
      <p:pic>
        <p:nvPicPr>
          <p:cNvPr id="11266" name="Picture 2" descr="I:\техническое задание\презентация\Greben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99224"/>
            <a:ext cx="6334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I:\техническое задание\презентация\Общий вид фот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046" y="3999224"/>
            <a:ext cx="2867954" cy="285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50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Независимая схема присоединения</a:t>
            </a:r>
            <a:endParaRPr lang="ru-RU" sz="3200" dirty="0"/>
          </a:p>
        </p:txBody>
      </p:sp>
      <p:pic>
        <p:nvPicPr>
          <p:cNvPr id="8194" name="Picture 2" descr="I:\техническое задание\презентация\nezavisimoe-prisoedineni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8"/>
          <a:stretch/>
        </p:blipFill>
        <p:spPr bwMode="auto">
          <a:xfrm>
            <a:off x="3627981" y="3717032"/>
            <a:ext cx="5516019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I:\техническое задание\презентация\lizyukova_pic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84783"/>
            <a:ext cx="4932039" cy="325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17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223</TotalTime>
  <Words>664</Words>
  <Application>Microsoft Office PowerPoint</Application>
  <PresentationFormat>Экран (4:3)</PresentationFormat>
  <Paragraphs>115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Модульная</vt:lpstr>
      <vt:lpstr>Реконструкция жилого 2-этажного дома с надстройкой 6 этажей. Инженерные сети.</vt:lpstr>
      <vt:lpstr>Обоснование принципиальных решений</vt:lpstr>
      <vt:lpstr>Увеличение толщины утеплителя и окна с высоким термическим сопротивлением</vt:lpstr>
      <vt:lpstr>Увеличение толщины утеплителя и окна с высоким сопротивлением</vt:lpstr>
      <vt:lpstr>Система отопления </vt:lpstr>
      <vt:lpstr>Система отопления </vt:lpstr>
      <vt:lpstr>Система отопления </vt:lpstr>
      <vt:lpstr>Система отопления </vt:lpstr>
      <vt:lpstr>Независимая схема присоединения</vt:lpstr>
      <vt:lpstr>Независимая схема присоединения</vt:lpstr>
      <vt:lpstr>Система вентиляции</vt:lpstr>
      <vt:lpstr>Система вентиляции</vt:lpstr>
      <vt:lpstr>Система вентиляции</vt:lpstr>
      <vt:lpstr>Презентация PowerPoint</vt:lpstr>
      <vt:lpstr>Система вентиляции</vt:lpstr>
      <vt:lpstr>Система вентиляции</vt:lpstr>
      <vt:lpstr>Зеленая кровля</vt:lpstr>
      <vt:lpstr>Зеленая кровля</vt:lpstr>
      <vt:lpstr>Зеленая кровля</vt:lpstr>
      <vt:lpstr>Система горячего водоснабжения</vt:lpstr>
      <vt:lpstr>Система горячего водоснабжения</vt:lpstr>
      <vt:lpstr>Система горячего водоснабжения</vt:lpstr>
      <vt:lpstr>Система горячего водоснабжения</vt:lpstr>
      <vt:lpstr>Непринятые решения</vt:lpstr>
      <vt:lpstr>Использование грунтовых теплообменников</vt:lpstr>
      <vt:lpstr>Использование устройства утилизации тепла сточных вод</vt:lpstr>
      <vt:lpstr>Использование устройства утилизации тепла сточных вод</vt:lpstr>
      <vt:lpstr>Использование устройства утилизации тепла сточных вод</vt:lpstr>
      <vt:lpstr>Использование пофасадного регулирования</vt:lpstr>
      <vt:lpstr>Использование пофасадного регулирования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24</cp:revision>
  <dcterms:created xsi:type="dcterms:W3CDTF">2013-04-20T02:07:13Z</dcterms:created>
  <dcterms:modified xsi:type="dcterms:W3CDTF">2013-05-30T16:28:19Z</dcterms:modified>
</cp:coreProperties>
</file>