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2" r:id="rId5"/>
    <p:sldId id="258" r:id="rId6"/>
    <p:sldId id="259" r:id="rId7"/>
    <p:sldId id="260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>
        <p:scale>
          <a:sx n="80" d="100"/>
          <a:sy n="80" d="100"/>
        </p:scale>
        <p:origin x="-52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538B-1D1D-461F-93ED-67241E6A8863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33658-170E-4A3D-9BDD-5DEC0E3F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33658-170E-4A3D-9BDD-5DEC0E3F0DA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33658-170E-4A3D-9BDD-5DEC0E3F0D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2F5-9706-4540-9242-210D3D82BF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2E0A-1D0C-4768-87DB-F799E6F04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967335"/>
            <a:ext cx="7429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Разработка архитектурно-конструктивного решения реконструкции здания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4295" y="4484709"/>
            <a:ext cx="36695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Разработали: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Шутенко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В.С.</a:t>
            </a:r>
          </a:p>
          <a:p>
            <a:pPr algn="r"/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Чичинина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Е.Е.</a:t>
            </a:r>
          </a:p>
          <a:p>
            <a:pPr algn="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Скворцова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rPr>
              <a:t>В.С.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857620" y="5500702"/>
            <a:ext cx="5011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Руководитель: к.арх.н. Карелин Д.В.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57356" y="317450"/>
          <a:ext cx="7000924" cy="6104880"/>
        </p:xfrm>
        <a:graphic>
          <a:graphicData uri="http://schemas.openxmlformats.org/drawingml/2006/table">
            <a:tbl>
              <a:tblPr/>
              <a:tblGrid>
                <a:gridCol w="2500330"/>
                <a:gridCol w="1428760"/>
                <a:gridCol w="1519330"/>
                <a:gridCol w="1552504"/>
              </a:tblGrid>
              <a:tr h="3010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Наименование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работ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 вариант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 вариант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 вариант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0306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Частичная разборка стен и перегородок   (1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omic Sans MS"/>
                        </a:rPr>
                        <a:t>м.кв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 =232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omic Sans MS"/>
                        </a:rPr>
                        <a:t>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)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140 400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216 000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158 000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1869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Надстройка (стоимость строительства 1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omic Sans MS"/>
                        </a:rPr>
                        <a:t>м.кв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  4 800 руб.) в т.ч: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59 754 600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65 450 000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60 345 400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306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монтаж перекрытий 3-5 этажей и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omic Sans MS"/>
                        </a:rPr>
                        <a:t>констр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.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ригелей         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87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восстановление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omic Sans MS"/>
                        </a:rPr>
                        <a:t>энергоэффективности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 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04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устройство перегородок 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02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устройство колонн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420 000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405 000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04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Усиление (стоимость 1 куб.м = 400руб)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155 000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04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Прочие (неучтенные) расходы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4 235 000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4 556 000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4 260 000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040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Итого: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64 735 000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69 642 000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65 168 400 руб.</a:t>
                      </a:r>
                    </a:p>
                  </a:txBody>
                  <a:tcPr marL="5170" marR="5170" marT="5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6174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:\Валя\i8X0ICsroNs.jpg"/>
          <p:cNvPicPr>
            <a:picLocks noChangeAspect="1" noChangeArrowheads="1"/>
          </p:cNvPicPr>
          <p:nvPr/>
        </p:nvPicPr>
        <p:blipFill>
          <a:blip r:embed="rId4" cstate="print"/>
          <a:srcRect l="14551" t="6463" r="2993"/>
          <a:stretch>
            <a:fillRect/>
          </a:stretch>
        </p:blipFill>
        <p:spPr bwMode="auto">
          <a:xfrm>
            <a:off x="4143372" y="3071810"/>
            <a:ext cx="4857784" cy="31014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857232"/>
            <a:ext cx="3740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Спасибо за </a:t>
            </a:r>
          </a:p>
          <a:p>
            <a:pPr algn="ctr"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внимание </a:t>
            </a:r>
            <a:endParaRPr lang="ru-RU" sz="3600" u="sng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1950353">
            <a:off x="4811949" y="2273783"/>
            <a:ext cx="1143008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8175" y="188913"/>
            <a:ext cx="662463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Решение:   </a:t>
            </a:r>
            <a:r>
              <a:rPr lang="ru-RU" sz="3200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Изменение конструктивной схемы здания (стоечно-балочная система)</a:t>
            </a:r>
            <a:endParaRPr lang="ru-RU" sz="3200" i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785926"/>
            <a:ext cx="6572296" cy="212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Увеличение жилых этажей до 6;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Увеличение общей площади (с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860,2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кв.м до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2659,2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кв.м);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Планировка квартир на 5 этаже - двухуровневая;</a:t>
            </a:r>
          </a:p>
          <a:p>
            <a:pPr algn="just">
              <a:lnSpc>
                <a:spcPct val="150000"/>
              </a:lnSpc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57422" y="3500438"/>
          <a:ext cx="6500858" cy="3221976"/>
        </p:xfrm>
        <a:graphic>
          <a:graphicData uri="http://schemas.openxmlformats.org/drawingml/2006/table">
            <a:tbl>
              <a:tblPr/>
              <a:tblGrid>
                <a:gridCol w="285751"/>
                <a:gridCol w="1428795"/>
                <a:gridCol w="1560114"/>
                <a:gridCol w="1083058"/>
                <a:gridCol w="1071570"/>
                <a:gridCol w="1071570"/>
              </a:tblGrid>
              <a:tr h="21688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N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Наменование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Существующие показатели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Проектируемые показатели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вариант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 вариант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 вариант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50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Общая площадь застройки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430,1 м</a:t>
                      </a:r>
                      <a:r>
                        <a:rPr lang="ru-RU" sz="1600" b="1" i="0" u="none" strike="noStrike" baseline="30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430,1 м</a:t>
                      </a:r>
                      <a:r>
                        <a:rPr lang="ru-RU" sz="1600" b="1" i="0" u="none" strike="noStrike" baseline="3000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436,4 м</a:t>
                      </a:r>
                      <a:r>
                        <a:rPr lang="ru-RU" sz="1600" b="1" i="0" u="none" strike="noStrike" baseline="30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443,2 м</a:t>
                      </a:r>
                      <a:r>
                        <a:rPr lang="ru-RU" sz="1600" b="1" i="0" u="none" strike="noStrike" baseline="30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50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Общая площадь здания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860,2  м</a:t>
                      </a:r>
                      <a:r>
                        <a:rPr lang="ru-RU" sz="1600" b="1" i="0" u="none" strike="noStrike" baseline="30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2580,6 м</a:t>
                      </a:r>
                      <a:r>
                        <a:rPr lang="ru-RU" sz="1600" b="1" i="0" u="none" strike="noStrike" baseline="3000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2618,4 м</a:t>
                      </a:r>
                      <a:r>
                        <a:rPr lang="ru-RU" sz="1600" b="1" i="0" u="none" strike="noStrike" baseline="30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2659,2 м</a:t>
                      </a:r>
                      <a:r>
                        <a:rPr lang="ru-RU" sz="1600" b="1" i="0" u="none" strike="noStrike" baseline="30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337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Количество квартир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12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36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30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30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50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Количество парковочных мест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12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36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25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30 шт.</a:t>
                      </a:r>
                    </a:p>
                  </a:txBody>
                  <a:tcPr marL="8676" marR="8676" marT="8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86391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821239" y="2178835"/>
            <a:ext cx="357984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00628" y="2000240"/>
            <a:ext cx="100013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0628" y="164305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Ригели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4000496" y="2714620"/>
            <a:ext cx="1714512" cy="285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428860" y="2786058"/>
            <a:ext cx="3357586" cy="178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928662" y="2357430"/>
            <a:ext cx="1785950" cy="7858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28728" y="1857364"/>
            <a:ext cx="857256" cy="5000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1406" y="2285992"/>
            <a:ext cx="1785950" cy="9286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428728" y="1857364"/>
            <a:ext cx="107157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57290" y="150017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Колонны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1538" y="428604"/>
            <a:ext cx="7481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Конструктивная схема</a:t>
            </a:r>
            <a:endParaRPr lang="ru-RU" sz="2800" u="sng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8839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428604"/>
            <a:ext cx="7481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Схема расположения плит перекрытия</a:t>
            </a:r>
            <a:endParaRPr lang="ru-RU" sz="2800" u="sng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500042"/>
            <a:ext cx="662463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Планировка 1,2,3,4 этажей</a:t>
            </a:r>
            <a:endParaRPr lang="ru-RU" sz="2800" u="sng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88773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143512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2 подъезда;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Четыре 2-х комнатные квартиры (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ср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=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52,7кв.м.);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Две 2-х комнатные квартиры-студии (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S=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56,6кв.м.);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8"/>
            <a:ext cx="7481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Планировка 5 и мансардного этажей</a:t>
            </a:r>
            <a:endParaRPr lang="ru-RU" sz="2800" u="sng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722012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3623" y="3901826"/>
            <a:ext cx="6710377" cy="295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31" y="1714488"/>
            <a:ext cx="906286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7481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Подвал</a:t>
            </a:r>
            <a:endParaRPr lang="ru-RU" sz="2800" u="sng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Валя\A_NDkSkk6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7787568" cy="3816424"/>
          </a:xfrm>
          <a:prstGeom prst="rect">
            <a:avLst/>
          </a:prstGeom>
          <a:noFill/>
        </p:spPr>
      </p:pic>
      <p:pic>
        <p:nvPicPr>
          <p:cNvPr id="5" name="Picture 4" descr="F:\Валя\93sxMOa1J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571744"/>
            <a:ext cx="7640632" cy="3744416"/>
          </a:xfrm>
          <a:prstGeom prst="rect">
            <a:avLst/>
          </a:prstGeom>
          <a:noFill/>
        </p:spPr>
      </p:pic>
      <p:pic>
        <p:nvPicPr>
          <p:cNvPr id="6" name="Picture 2" descr="F:\Валя\i8X0ICsr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71678"/>
            <a:ext cx="7640632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000240"/>
          <a:ext cx="8501122" cy="4211826"/>
        </p:xfrm>
        <a:graphic>
          <a:graphicData uri="http://schemas.openxmlformats.org/drawingml/2006/table">
            <a:tbl>
              <a:tblPr/>
              <a:tblGrid>
                <a:gridCol w="2571446"/>
                <a:gridCol w="5929676"/>
              </a:tblGrid>
              <a:tr h="1080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Стоимость сноса        (1 куб.м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=1956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руб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. без учета вывоза стр.мусора)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6 069 000 руб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.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Стоимость нового строительства (1м.кв. =34 000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latin typeface="Comic Sans MS"/>
                        </a:rPr>
                        <a:t>руб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)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75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880 000 руб.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Итого: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81 949 000 руб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57224" y="285728"/>
            <a:ext cx="7481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Экономическое обоснование</a:t>
            </a:r>
            <a:endParaRPr lang="ru-RU" sz="2800" u="sng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346</Words>
  <Application>Microsoft Office PowerPoint</Application>
  <PresentationFormat>Экран (4:3)</PresentationFormat>
  <Paragraphs>92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Valentina</dc:creator>
  <cp:lastModifiedBy>Valentina</cp:lastModifiedBy>
  <cp:revision>55</cp:revision>
  <dcterms:created xsi:type="dcterms:W3CDTF">2013-05-29T14:52:47Z</dcterms:created>
  <dcterms:modified xsi:type="dcterms:W3CDTF">2013-05-30T16:25:21Z</dcterms:modified>
</cp:coreProperties>
</file>