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57" r:id="rId5"/>
    <p:sldId id="268" r:id="rId6"/>
    <p:sldId id="262" r:id="rId7"/>
    <p:sldId id="263" r:id="rId8"/>
    <p:sldId id="264" r:id="rId9"/>
    <p:sldId id="260" r:id="rId10"/>
    <p:sldId id="269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538B-1D1D-461F-93ED-67241E6A8863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33658-170E-4A3D-9BDD-5DEC0E3F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2F5-9706-4540-9242-210D3D82BFBF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967335"/>
            <a:ext cx="7429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Разработка архитектурно-конструктивного решения реконструкции здания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4295" y="4484709"/>
            <a:ext cx="36695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Разработали: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Шутенко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В.С.</a:t>
            </a:r>
          </a:p>
          <a:p>
            <a:pPr algn="r"/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Чичинина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Е.Е.</a:t>
            </a:r>
          </a:p>
          <a:p>
            <a:pPr algn="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Скворцова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В.С.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857620" y="5500702"/>
            <a:ext cx="5011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Руководитель: к.арх.н. Карелин Д.В.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0"/>
            <a:ext cx="858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Конструкция фермы покрытия</a:t>
            </a:r>
          </a:p>
        </p:txBody>
      </p:sp>
      <p:pic>
        <p:nvPicPr>
          <p:cNvPr id="20483" name="Picture 4" descr="ферма готовая"/>
          <p:cNvPicPr>
            <a:picLocks noChangeAspect="1" noChangeArrowheads="1"/>
          </p:cNvPicPr>
          <p:nvPr/>
        </p:nvPicPr>
        <p:blipFill>
          <a:blip r:embed="rId3" cstate="print"/>
          <a:srcRect l="3738" t="16145" b="14783"/>
          <a:stretch>
            <a:fillRect/>
          </a:stretch>
        </p:blipFill>
        <p:spPr bwMode="auto">
          <a:xfrm>
            <a:off x="287338" y="2982913"/>
            <a:ext cx="8215312" cy="359727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782638" y="4832350"/>
            <a:ext cx="1552575" cy="1554163"/>
          </a:xfrm>
          <a:custGeom>
            <a:avLst/>
            <a:gdLst>
              <a:gd name="T0" fmla="*/ 776288 w 21600"/>
              <a:gd name="T1" fmla="*/ 0 h 21600"/>
              <a:gd name="T2" fmla="*/ 227352 w 21600"/>
              <a:gd name="T3" fmla="*/ 227584 h 21600"/>
              <a:gd name="T4" fmla="*/ 0 w 21600"/>
              <a:gd name="T5" fmla="*/ 777082 h 21600"/>
              <a:gd name="T6" fmla="*/ 227352 w 21600"/>
              <a:gd name="T7" fmla="*/ 1326579 h 21600"/>
              <a:gd name="T8" fmla="*/ 776288 w 21600"/>
              <a:gd name="T9" fmla="*/ 1554163 h 21600"/>
              <a:gd name="T10" fmla="*/ 1325223 w 21600"/>
              <a:gd name="T11" fmla="*/ 1326579 h 21600"/>
              <a:gd name="T12" fmla="*/ 1552575 w 21600"/>
              <a:gd name="T13" fmla="*/ 777082 h 21600"/>
              <a:gd name="T14" fmla="*/ 1325223 w 21600"/>
              <a:gd name="T15" fmla="*/ 2275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97" y="10800"/>
                </a:moveTo>
                <a:cubicBezTo>
                  <a:pt x="1197" y="16104"/>
                  <a:pt x="5496" y="20403"/>
                  <a:pt x="10800" y="20403"/>
                </a:cubicBezTo>
                <a:cubicBezTo>
                  <a:pt x="16104" y="20403"/>
                  <a:pt x="20403" y="16104"/>
                  <a:pt x="20403" y="10800"/>
                </a:cubicBezTo>
                <a:cubicBezTo>
                  <a:pt x="20403" y="5496"/>
                  <a:pt x="16104" y="1197"/>
                  <a:pt x="10800" y="1197"/>
                </a:cubicBezTo>
                <a:cubicBezTo>
                  <a:pt x="5496" y="1197"/>
                  <a:pt x="1197" y="5496"/>
                  <a:pt x="1197" y="1080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6806" name="Picture 6" descr="узел 2 мой"/>
          <p:cNvPicPr>
            <a:picLocks noChangeAspect="1" noChangeArrowheads="1"/>
          </p:cNvPicPr>
          <p:nvPr/>
        </p:nvPicPr>
        <p:blipFill>
          <a:blip r:embed="rId4" cstate="print"/>
          <a:srcRect l="7251" t="3613" r="8588" b="3336"/>
          <a:stretch>
            <a:fillRect/>
          </a:stretch>
        </p:blipFill>
        <p:spPr bwMode="auto">
          <a:xfrm>
            <a:off x="2438400" y="969963"/>
            <a:ext cx="6384925" cy="430530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8655050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245FF63D-803C-4944-B705-FB6337EFADD1}" type="slidenum">
              <a:rPr lang="ru-RU">
                <a:solidFill>
                  <a:schemeClr val="bg2"/>
                </a:solidFill>
              </a:rPr>
              <a:pPr/>
              <a:t>10</a:t>
            </a:fld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Конкурс строймастер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6688137" cy="3667125"/>
          </a:xfrm>
          <a:prstGeom prst="rect">
            <a:avLst/>
          </a:prstGeom>
          <a:noFill/>
        </p:spPr>
      </p:pic>
      <p:pic>
        <p:nvPicPr>
          <p:cNvPr id="1028" name="Picture 4" descr="D:\Документы\Конкурс строймастер\1ва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463" y="2420888"/>
            <a:ext cx="6840537" cy="4114800"/>
          </a:xfrm>
          <a:prstGeom prst="rect">
            <a:avLst/>
          </a:prstGeom>
          <a:noFill/>
        </p:spPr>
      </p:pic>
      <p:pic>
        <p:nvPicPr>
          <p:cNvPr id="1029" name="Picture 5" descr="D:\Документы\Конкурс строймастер\Снимок1ва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412776"/>
            <a:ext cx="610416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772816"/>
            <a:ext cx="8143932" cy="2819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4702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571480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Местоположение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7215206" y="264318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Конкурс\Konkurs_2013\техническое задание\техническое задание\img063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4236" y="0"/>
            <a:ext cx="479976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техническое задание\img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4560125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техническое задание\img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66"/>
            <a:ext cx="8224826" cy="546897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33363"/>
            <a:ext cx="5500687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User\Desktop\техническое задание\img070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285720" y="500042"/>
            <a:ext cx="8332262" cy="5540413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080" y="214290"/>
            <a:ext cx="882451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285728"/>
            <a:ext cx="7143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Решение: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Усиление стен металлической обоймой, инъекция в имеющиеся трещины в кирпичной кладке силикатного раствора;</a:t>
            </a:r>
          </a:p>
          <a:p>
            <a:pPr>
              <a:defRPr/>
            </a:pPr>
            <a:endParaRPr lang="ru-RU" sz="3200" i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214686"/>
            <a:ext cx="653415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 Увеличение жилых этажей до 6;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Увеличение общей площади (с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860,2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кв.м до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2580,6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кв.м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Избавление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от смежных комнат в квартирах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;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768752" cy="49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714488"/>
          <a:ext cx="8286806" cy="4714909"/>
        </p:xfrm>
        <a:graphic>
          <a:graphicData uri="http://schemas.openxmlformats.org/drawingml/2006/table">
            <a:tbl>
              <a:tblPr/>
              <a:tblGrid>
                <a:gridCol w="357189"/>
                <a:gridCol w="1779314"/>
                <a:gridCol w="2120795"/>
                <a:gridCol w="1402081"/>
                <a:gridCol w="1319604"/>
                <a:gridCol w="1307823"/>
              </a:tblGrid>
              <a:tr h="3626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Существующие показатели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Проектируемые показатели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 вариант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вариант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вариант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Общая площадь застройки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430,1 м</a:t>
                      </a:r>
                      <a:r>
                        <a:rPr lang="ru-RU" sz="1800" b="0" i="1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430,1 м</a:t>
                      </a:r>
                      <a:r>
                        <a:rPr lang="ru-RU" sz="1800" b="0" i="1" u="none" strike="noStrike" baseline="30000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436,4 м</a:t>
                      </a:r>
                      <a:r>
                        <a:rPr lang="ru-RU" sz="1800" b="0" i="1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443,2 м</a:t>
                      </a:r>
                      <a:r>
                        <a:rPr lang="ru-RU" sz="1800" b="0" i="1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Общая площадь здания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860,2  м</a:t>
                      </a:r>
                      <a:r>
                        <a:rPr lang="ru-RU" sz="1800" b="0" i="1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2580,6 м</a:t>
                      </a:r>
                      <a:r>
                        <a:rPr lang="ru-RU" sz="1800" b="0" i="1" u="none" strike="noStrike" baseline="30000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2618,4 м</a:t>
                      </a:r>
                      <a:r>
                        <a:rPr lang="ru-RU" sz="1800" b="0" i="1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2659,2 м</a:t>
                      </a:r>
                      <a:r>
                        <a:rPr lang="ru-RU" sz="1800" b="0" i="1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3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Количество квартир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36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Количество парковочных мест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36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00166" y="35716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Технико-экономические показатели</a:t>
            </a:r>
            <a:endParaRPr lang="ru-RU" sz="2800" u="sng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0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Схема расположения элементов усиления</a:t>
            </a:r>
            <a:endParaRPr lang="ru-RU" sz="2800" u="sng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643578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1-наружные стены; 2-тяжи из круглой стали с резьбой на концах;</a:t>
            </a:r>
          </a:p>
          <a:p>
            <a:r>
              <a:rPr lang="ru-RU" sz="2000" dirty="0" smtClean="0">
                <a:latin typeface="Comic Sans MS" pitchFamily="66" charset="0"/>
              </a:rPr>
              <a:t>3-панели перекрытия; 4-швеллер; 5-натяжная гайка;</a:t>
            </a:r>
          </a:p>
          <a:p>
            <a:r>
              <a:rPr lang="ru-RU" sz="2000" dirty="0" smtClean="0">
                <a:latin typeface="Comic Sans MS" pitchFamily="66" charset="0"/>
              </a:rPr>
              <a:t>6-отверстие для пропуска тяжей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78243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9144000" cy="43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000108"/>
            <a:ext cx="58083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9144000" cy="418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54"/>
            <a:ext cx="9144000" cy="38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512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Планировка типового этажа</a:t>
            </a:r>
            <a:endParaRPr lang="ru-RU" sz="2800" u="sng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64" y="285728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План подвала</a:t>
            </a:r>
            <a:endParaRPr lang="ru-RU" sz="2800" u="sng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8643966" cy="380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31" y="2071678"/>
            <a:ext cx="906286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180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Конструкция фермы покрытия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</dc:creator>
  <cp:lastModifiedBy>Elena</cp:lastModifiedBy>
  <cp:revision>58</cp:revision>
  <dcterms:created xsi:type="dcterms:W3CDTF">2013-05-29T14:52:47Z</dcterms:created>
  <dcterms:modified xsi:type="dcterms:W3CDTF">2013-05-30T19:32:38Z</dcterms:modified>
</cp:coreProperties>
</file>