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60" r:id="rId6"/>
    <p:sldId id="263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0"/>
      <c:depthPercent val="60"/>
      <c:rAngAx val="1"/>
    </c:view3D>
    <c:plotArea>
      <c:layout>
        <c:manualLayout>
          <c:layoutTarget val="inner"/>
          <c:xMode val="edge"/>
          <c:yMode val="edge"/>
          <c:x val="0.11454339772812129"/>
          <c:y val="0.20982015070220969"/>
          <c:w val="0.79548925347092592"/>
          <c:h val="0.781628185103615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0.11738085567905934"/>
                  <c:y val="-3.3628453047700582E-2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3"/>
              <c:layout>
                <c:manualLayout>
                  <c:x val="-1.0966108501605483E-2"/>
                  <c:y val="-0.1333436807674967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6"/>
              <c:layout>
                <c:manualLayout>
                  <c:x val="3.9263055471067919E-2"/>
                  <c:y val="1.4263611232738862E-2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7"/>
              <c:layout>
                <c:manualLayout>
                  <c:x val="9.3600711032107653E-2"/>
                  <c:y val="6.9097224491396519E-2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8"/>
              <c:layout>
                <c:manualLayout>
                  <c:x val="6.5361305483361595E-2"/>
                  <c:y val="5.9330009083958031E-2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9"/>
              <c:layout>
                <c:manualLayout>
                  <c:x val="2.4318336214009011E-2"/>
                  <c:y val="9.1032368952469606E-2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10"/>
              <c:layout>
                <c:manualLayout>
                  <c:x val="1.2533329630041213E-2"/>
                  <c:y val="5.8567021964879722E-2"/>
                </c:manualLayout>
              </c:layout>
              <c:dLblPos val="bestFit"/>
              <c:showCatName val="1"/>
              <c:showPercent val="1"/>
              <c:separator>, </c:separator>
            </c:dLbl>
            <c:dLbl>
              <c:idx val="14"/>
              <c:layout>
                <c:manualLayout>
                  <c:x val="-0.1456794531937253"/>
                  <c:y val="1.1347595365220857E-2"/>
                </c:manualLayout>
              </c:layout>
              <c:dLblPos val="bestFit"/>
              <c:showCatName val="1"/>
              <c:showPercent val="1"/>
              <c:separator>, </c:separator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CatName val="1"/>
            <c:showPercent val="1"/>
            <c:separator>, </c:separator>
            <c:showLeaderLines val="1"/>
          </c:dLbls>
          <c:cat>
            <c:strRef>
              <c:f>Лист1!$A$2:$A$16</c:f>
              <c:strCache>
                <c:ptCount val="15"/>
                <c:pt idx="0">
                  <c:v>респ. Тыва</c:v>
                </c:pt>
                <c:pt idx="1">
                  <c:v>Омская обл.</c:v>
                </c:pt>
                <c:pt idx="2">
                  <c:v>респ. Хакасия</c:v>
                </c:pt>
                <c:pt idx="3">
                  <c:v>Ханты-Манс. АО</c:v>
                </c:pt>
                <c:pt idx="4">
                  <c:v>респ. Бурятия</c:v>
                </c:pt>
                <c:pt idx="5">
                  <c:v>Забайкальский край</c:v>
                </c:pt>
                <c:pt idx="6">
                  <c:v>Другие гос-ва</c:v>
                </c:pt>
                <c:pt idx="7">
                  <c:v>респ. Саха (Якутия)</c:v>
                </c:pt>
                <c:pt idx="8">
                  <c:v>респ. Алтай</c:v>
                </c:pt>
                <c:pt idx="9">
                  <c:v>Иркутская обл.</c:v>
                </c:pt>
                <c:pt idx="10">
                  <c:v>Алтайский край</c:v>
                </c:pt>
                <c:pt idx="11">
                  <c:v>Кемеровская обл.</c:v>
                </c:pt>
                <c:pt idx="12">
                  <c:v>НСО</c:v>
                </c:pt>
                <c:pt idx="13">
                  <c:v>Новосибирск</c:v>
                </c:pt>
                <c:pt idx="14">
                  <c:v>Др. регионы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1.5</c:v>
                </c:pt>
                <c:pt idx="4">
                  <c:v>1.7</c:v>
                </c:pt>
                <c:pt idx="5">
                  <c:v>1.8</c:v>
                </c:pt>
                <c:pt idx="6">
                  <c:v>2.2999999999999998</c:v>
                </c:pt>
                <c:pt idx="7">
                  <c:v>2.6</c:v>
                </c:pt>
                <c:pt idx="8">
                  <c:v>2.9</c:v>
                </c:pt>
                <c:pt idx="9">
                  <c:v>3.8</c:v>
                </c:pt>
                <c:pt idx="10">
                  <c:v>7.5</c:v>
                </c:pt>
                <c:pt idx="11">
                  <c:v>11.9</c:v>
                </c:pt>
                <c:pt idx="12">
                  <c:v>19</c:v>
                </c:pt>
                <c:pt idx="13">
                  <c:v>36</c:v>
                </c:pt>
                <c:pt idx="14">
                  <c:v>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70"/>
      <c:depthPercent val="60"/>
      <c:rAngAx val="1"/>
    </c:view3D>
    <c:plotArea>
      <c:layout>
        <c:manualLayout>
          <c:layoutTarget val="inner"/>
          <c:xMode val="edge"/>
          <c:yMode val="edge"/>
          <c:x val="6.1972508519089843E-2"/>
          <c:y val="3.1098015253207174E-2"/>
          <c:w val="0.93802749148091014"/>
          <c:h val="0.602202206290804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Бюджет. мест</c:v>
                </c:pt>
              </c:strCache>
            </c:strRef>
          </c:tx>
          <c:dLbls>
            <c:txPr>
              <a:bodyPr rot="-5400000" vert="horz" anchor="ctr" anchorCtr="0"/>
              <a:lstStyle/>
              <a:p>
                <a:pPr>
                  <a:defRPr sz="1600" b="1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Архитуктура</c:v>
                </c:pt>
                <c:pt idx="1">
                  <c:v>Строительство</c:v>
                </c:pt>
                <c:pt idx="2">
                  <c:v>Строит. уник. здан.</c:v>
                </c:pt>
                <c:pt idx="3">
                  <c:v>Информ. технол</c:v>
                </c:pt>
                <c:pt idx="4">
                  <c:v>Станд. и метрол.</c:v>
                </c:pt>
                <c:pt idx="5">
                  <c:v>Природ. и водоп.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</c:v>
                </c:pt>
                <c:pt idx="1">
                  <c:v>450</c:v>
                </c:pt>
                <c:pt idx="2">
                  <c:v>40</c:v>
                </c:pt>
                <c:pt idx="3">
                  <c:v>25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Подано заявлен.</c:v>
                </c:pt>
              </c:strCache>
            </c:strRef>
          </c:tx>
          <c:dLbls>
            <c:txPr>
              <a:bodyPr rot="-540000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Архитуктура</c:v>
                </c:pt>
                <c:pt idx="1">
                  <c:v>Строительство</c:v>
                </c:pt>
                <c:pt idx="2">
                  <c:v>Строит. уник. здан.</c:v>
                </c:pt>
                <c:pt idx="3">
                  <c:v>Информ. технол</c:v>
                </c:pt>
                <c:pt idx="4">
                  <c:v>Станд. и метрол.</c:v>
                </c:pt>
                <c:pt idx="5">
                  <c:v>Природ. и водоп.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331</c:v>
                </c:pt>
                <c:pt idx="1">
                  <c:v>1383</c:v>
                </c:pt>
                <c:pt idx="2">
                  <c:v>393</c:v>
                </c:pt>
                <c:pt idx="3">
                  <c:v>261</c:v>
                </c:pt>
                <c:pt idx="4">
                  <c:v>347</c:v>
                </c:pt>
                <c:pt idx="5">
                  <c:v>301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Прошли вступ. испыт.</c:v>
                </c:pt>
              </c:strCache>
            </c:strRef>
          </c:tx>
          <c:dLbls>
            <c:txPr>
              <a:bodyPr rot="-540000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Архитуктура</c:v>
                </c:pt>
                <c:pt idx="1">
                  <c:v>Строительство</c:v>
                </c:pt>
                <c:pt idx="2">
                  <c:v>Строит. уник. здан.</c:v>
                </c:pt>
                <c:pt idx="3">
                  <c:v>Информ. технол</c:v>
                </c:pt>
                <c:pt idx="4">
                  <c:v>Станд. и метрол.</c:v>
                </c:pt>
                <c:pt idx="5">
                  <c:v>Природ. и водоп.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190</c:v>
                </c:pt>
                <c:pt idx="1">
                  <c:v>1359</c:v>
                </c:pt>
                <c:pt idx="2">
                  <c:v>389</c:v>
                </c:pt>
                <c:pt idx="3">
                  <c:v>254</c:v>
                </c:pt>
                <c:pt idx="4">
                  <c:v>344</c:v>
                </c:pt>
                <c:pt idx="5">
                  <c:v>295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Оригиналы по 1 приор.</c:v>
                </c:pt>
              </c:strCache>
            </c:strRef>
          </c:tx>
          <c:dLbls>
            <c:txPr>
              <a:bodyPr rot="-540000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Архитуктура</c:v>
                </c:pt>
                <c:pt idx="1">
                  <c:v>Строительство</c:v>
                </c:pt>
                <c:pt idx="2">
                  <c:v>Строит. уник. здан.</c:v>
                </c:pt>
                <c:pt idx="3">
                  <c:v>Информ. технол</c:v>
                </c:pt>
                <c:pt idx="4">
                  <c:v>Станд. и метрол.</c:v>
                </c:pt>
                <c:pt idx="5">
                  <c:v>Природ. и водоп.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82</c:v>
                </c:pt>
                <c:pt idx="1">
                  <c:v>263</c:v>
                </c:pt>
                <c:pt idx="2">
                  <c:v>35</c:v>
                </c:pt>
                <c:pt idx="3">
                  <c:v>16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gapWidth val="75"/>
        <c:shape val="box"/>
        <c:axId val="72409088"/>
        <c:axId val="72410624"/>
        <c:axId val="0"/>
      </c:bar3DChart>
      <c:catAx>
        <c:axId val="72409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 spc="-100" baseline="0"/>
            </a:pPr>
            <a:endParaRPr lang="ru-RU"/>
          </a:p>
        </c:txPr>
        <c:crossAx val="72410624"/>
        <c:crosses val="autoZero"/>
        <c:auto val="1"/>
        <c:lblAlgn val="ctr"/>
        <c:lblOffset val="100"/>
      </c:catAx>
      <c:valAx>
        <c:axId val="724106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40908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0"/>
      <c:depthPercent val="60"/>
      <c:rAngAx val="1"/>
    </c:view3D>
    <c:plotArea>
      <c:layout>
        <c:manualLayout>
          <c:layoutTarget val="inner"/>
          <c:xMode val="edge"/>
          <c:yMode val="edge"/>
          <c:x val="6.1972508519089836E-2"/>
          <c:y val="3.1098015253207181E-2"/>
          <c:w val="0.93802749148091014"/>
          <c:h val="0.602202206290804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заявлен.</c:v>
                </c:pt>
              </c:strCache>
            </c:strRef>
          </c:tx>
          <c:dLbls>
            <c:txPr>
              <a:bodyPr rot="-5400000" vert="horz" anchor="ctr" anchorCtr="0"/>
              <a:lstStyle/>
              <a:p>
                <a:pPr>
                  <a:defRPr sz="1600" b="1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Архитуктура</c:v>
                </c:pt>
                <c:pt idx="1">
                  <c:v>Строительство</c:v>
                </c:pt>
                <c:pt idx="2">
                  <c:v>Экономика</c:v>
                </c:pt>
                <c:pt idx="3">
                  <c:v>Менеджмент</c:v>
                </c:pt>
                <c:pt idx="4">
                  <c:v>Социология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</c:v>
                </c:pt>
                <c:pt idx="1">
                  <c:v>459</c:v>
                </c:pt>
                <c:pt idx="2">
                  <c:v>360</c:v>
                </c:pt>
                <c:pt idx="3">
                  <c:v>347</c:v>
                </c:pt>
                <c:pt idx="4">
                  <c:v>214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приема</c:v>
                </c:pt>
              </c:strCache>
            </c:strRef>
          </c:tx>
          <c:dLbls>
            <c:txPr>
              <a:bodyPr rot="-540000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Архитуктура</c:v>
                </c:pt>
                <c:pt idx="1">
                  <c:v>Строительство</c:v>
                </c:pt>
                <c:pt idx="2">
                  <c:v>Экономика</c:v>
                </c:pt>
                <c:pt idx="3">
                  <c:v>Менеджмент</c:v>
                </c:pt>
                <c:pt idx="4">
                  <c:v>Социология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</c:v>
                </c:pt>
                <c:pt idx="1">
                  <c:v>120</c:v>
                </c:pt>
                <c:pt idx="2">
                  <c:v>60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Заключено договоров</c:v>
                </c:pt>
              </c:strCache>
            </c:strRef>
          </c:tx>
          <c:dLbls>
            <c:txPr>
              <a:bodyPr rot="-540000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Архитуктура</c:v>
                </c:pt>
                <c:pt idx="1">
                  <c:v>Строительство</c:v>
                </c:pt>
                <c:pt idx="2">
                  <c:v>Экономика</c:v>
                </c:pt>
                <c:pt idx="3">
                  <c:v>Менеджмент</c:v>
                </c:pt>
                <c:pt idx="4">
                  <c:v>Социология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46</c:v>
                </c:pt>
                <c:pt idx="3">
                  <c:v>19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gapWidth val="75"/>
        <c:shape val="box"/>
        <c:axId val="72712576"/>
        <c:axId val="72714112"/>
        <c:axId val="0"/>
      </c:bar3DChart>
      <c:catAx>
        <c:axId val="727125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 spc="-100" baseline="0"/>
            </a:pPr>
            <a:endParaRPr lang="ru-RU"/>
          </a:p>
        </c:txPr>
        <c:crossAx val="72714112"/>
        <c:crosses val="autoZero"/>
        <c:auto val="1"/>
        <c:lblAlgn val="ctr"/>
        <c:lblOffset val="100"/>
      </c:catAx>
      <c:valAx>
        <c:axId val="72714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7125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6.1972508519089829E-2"/>
          <c:y val="3.1098015253207184E-2"/>
          <c:w val="0.93802749148091014"/>
          <c:h val="0.602202206290804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Места</c:v>
                </c:pt>
              </c:strCache>
            </c:strRef>
          </c:tx>
          <c:dLbls>
            <c:txPr>
              <a:bodyPr rot="-5400000" vert="horz" anchor="ctr" anchorCtr="0"/>
              <a:lstStyle/>
              <a:p>
                <a:pPr>
                  <a:defRPr sz="1600" b="1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Промышл. и гражд. стр-во</c:v>
                </c:pt>
                <c:pt idx="1">
                  <c:v>Гидротехн. стр-во</c:v>
                </c:pt>
                <c:pt idx="2">
                  <c:v>Городское стр-во</c:v>
                </c:pt>
                <c:pt idx="3">
                  <c:v>Произв. и применен. строит. матер. и констр.</c:v>
                </c:pt>
                <c:pt idx="4">
                  <c:v>Теплогазосн. и вентиляция</c:v>
                </c:pt>
                <c:pt idx="5">
                  <c:v>Водоснаб. и водоотведение</c:v>
                </c:pt>
                <c:pt idx="6">
                  <c:v>Механиз. и автоматиз стр-ва</c:v>
                </c:pt>
                <c:pt idx="7">
                  <c:v>Проектир. зданий и сооруж.</c:v>
                </c:pt>
                <c:pt idx="8">
                  <c:v>Экспретиза и управл. недвиж.</c:v>
                </c:pt>
                <c:pt idx="9">
                  <c:v>Автомоб. дороги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165</c:v>
                </c:pt>
                <c:pt idx="1">
                  <c:v>45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40</c:v>
                </c:pt>
                <c:pt idx="6">
                  <c:v>20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</c:numCache>
            </c:numRef>
          </c:val>
        </c:ser>
        <c:dLbls>
          <c:showVal val="1"/>
        </c:dLbls>
        <c:gapWidth val="75"/>
        <c:axId val="70394624"/>
        <c:axId val="70396160"/>
      </c:barChart>
      <c:catAx>
        <c:axId val="703946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 b="1" spc="-100" baseline="0"/>
            </a:pPr>
            <a:endParaRPr lang="ru-RU"/>
          </a:p>
        </c:txPr>
        <c:crossAx val="70396160"/>
        <c:crosses val="autoZero"/>
        <c:auto val="1"/>
        <c:lblAlgn val="ctr"/>
        <c:lblOffset val="100"/>
      </c:catAx>
      <c:valAx>
        <c:axId val="7039616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39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594202647793235"/>
          <c:y val="0.76692867459171199"/>
          <c:w val="0.11678973283478519"/>
          <c:h val="6.3573563976297001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 bright="-13000" contrast="-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2441-F5D9-448A-ACF4-27AC9746AADD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F7E2-E053-4E2A-A1DE-06C4945E1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oTania\Desktop\Work\Гербы Сибстрина 150 dpi для документов и презентаций\Сибстрин-большой герб (150 dpi)(RGB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67977"/>
            <a:ext cx="4176464" cy="4401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8772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АБИТУРИЕНТОВ С РЕКТОРОМ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94116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Новосибирский государственный архитектурно-строительный университет (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Сибстрин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4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НГАСУ (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Сибстрин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проводит подготовку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БАКАЛАВРИАТ</a:t>
            </a:r>
            <a:r>
              <a:rPr lang="ru-RU" sz="2400" b="1" dirty="0" smtClean="0"/>
              <a:t> – по 9 направлениям (18 профилей подготовки);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МАГИСТРАТУРА</a:t>
            </a:r>
            <a:r>
              <a:rPr lang="ru-RU" sz="2400" b="1" dirty="0" smtClean="0"/>
              <a:t> – по 2 направлениям (19 программ подготовки);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СПЕЦИАЛИТЕТ </a:t>
            </a:r>
            <a:r>
              <a:rPr lang="ru-RU" sz="2400" b="1" dirty="0" smtClean="0"/>
              <a:t>– по 1 специальности (2 специализации);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АСПИРАНТУРА</a:t>
            </a:r>
            <a:r>
              <a:rPr lang="ru-RU" sz="2400" b="1" dirty="0" smtClean="0"/>
              <a:t> – 29 направлений подготовки.</a:t>
            </a:r>
          </a:p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548680"/>
          <a:ext cx="878497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44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абитуриентов по регионам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548680"/>
          <a:ext cx="878497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44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приема абитуриентов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бюджет, очное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548680"/>
          <a:ext cx="878497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44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приема абитуриентов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договор, очное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446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направления «Строительство» по профилям подготовки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НГАСУ (Сибстрин)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Шабанов Р.Ш.</dc:creator>
  <cp:lastModifiedBy>Шабанов Р.Ш.</cp:lastModifiedBy>
  <cp:revision>14</cp:revision>
  <dcterms:created xsi:type="dcterms:W3CDTF">2013-07-29T01:33:47Z</dcterms:created>
  <dcterms:modified xsi:type="dcterms:W3CDTF">2013-07-29T03:34:09Z</dcterms:modified>
</cp:coreProperties>
</file>